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Lst>
  <p:sldSz cx="18288000" cy="10287000"/>
  <p:notesSz cx="6858000" cy="9144000"/>
  <p:embeddedFontLst>
    <p:embeddedFont>
      <p:font typeface="Abril Fatface" panose="02000503000000020003" pitchFamily="2" charset="0"/>
      <p:regular r:id="rId28"/>
    </p:embeddedFont>
    <p:embeddedFont>
      <p:font typeface="Arimo" panose="020B0604020202020204" charset="0"/>
      <p:regular r:id="rId29"/>
    </p:embeddedFont>
    <p:embeddedFont>
      <p:font typeface="Arimo Bold" panose="020B0604020202020204" charset="0"/>
      <p:regular r:id="rId30"/>
    </p:embeddedFont>
    <p:embeddedFont>
      <p:font typeface="Open Sans" panose="020B0606030504020204" pitchFamily="34" charset="0"/>
      <p:regular r:id="rId31"/>
    </p:embeddedFont>
    <p:embeddedFont>
      <p:font typeface="Open Sans Bold" panose="020B0806030504020204" charset="0"/>
      <p:regular r:id="rId32"/>
    </p:embeddedFont>
    <p:embeddedFont>
      <p:font typeface="Roboto" panose="02000000000000000000" pitchFamily="2" charset="0"/>
      <p:regular r:id="rId33"/>
    </p:embeddedFont>
    <p:embeddedFont>
      <p:font typeface="Roboto Bold" panose="02000000000000000000" charset="0"/>
      <p:regular r:id="rId3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p:scale>
          <a:sx n="44" d="100"/>
          <a:sy n="44" d="100"/>
        </p:scale>
        <p:origin x="876" y="7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6.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17.03.2025</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‹N°›</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Il peut être observé que la proportion de **senior citizens** (personnes âgées) est très faible.  </a:t>
            </a:r>
          </a:p>
          <a:p>
            <a:r>
              <a:rPr lang="en-US"/>
              <a:t>La majorité des **senior citizens** partent (ont un taux de churn élevé).</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Les deux genres ont agi de manière similaire en ce qui concerne leur migration vers un autre fournisseur/entreprise.</a:t>
            </a:r>
          </a:p>
          <a:p>
            <a:endParaRPr lang="en-US"/>
          </a:p>
          <a:p>
            <a:r>
              <a:rPr lang="en-US"/>
              <a:t>26,6 % des clients ont changé de fournisseur.</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Beaucoup de clients choisissent le service Fiber optic et il est également évident que les clients utilisant la fibre optique ont un taux de churn élevé, ce qui pourrait suggérer une insatisfaction vis-à-vis de ce type de service Internet.</a:t>
            </a:r>
          </a:p>
          <a:p>
            <a:r>
              <a:rPr lang="en-US"/>
              <a:t>Les clients ayant un service DSL sont majoritaires et ont un taux de churn inférieur par rapport à ceux utilisant la fibre optique.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Il peut être observé que la proportion de **senior citizens** (personnes âgées) est très faible.  </a:t>
            </a:r>
          </a:p>
          <a:p>
            <a:r>
              <a:rPr lang="en-US"/>
              <a:t>La majorité des **senior citizens** partent (ont un taux de churn élevé).</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Il peut être observé que la proportion de **senior citizens** (personnes âgées) est très faible.  </a:t>
            </a:r>
          </a:p>
          <a:p>
            <a:r>
              <a:rPr lang="en-US"/>
              <a:t>La majorité des **senior citizens** partent (ont un taux de churn élevé).</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3/17/2025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3/17/2025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3/17/2025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3/17/2025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3/17/2025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3/17/2025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3/17/2025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3/17/2025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‹N°›</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1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44.png"/></Relationships>
</file>

<file path=ppt/slides/_rels/slide1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46.png"/></Relationships>
</file>

<file path=ppt/slides/_rels/slide1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48.png"/></Relationships>
</file>

<file path=ppt/slides/_rels/slide1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50.png"/></Relationships>
</file>

<file path=ppt/slides/_rels/slide15.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53.png"/></Relationships>
</file>

<file path=ppt/slides/_rels/slide17.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svg"/></Relationships>
</file>

<file path=ppt/slides/_rels/slide1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svg"/></Relationships>
</file>

<file path=ppt/slides/_rels/slide1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65.svg"/></Relationships>
</file>

<file path=ppt/slides/_rels/slide2.xml.rels><?xml version="1.0" encoding="UTF-8" standalone="yes"?>
<Relationships xmlns="http://schemas.openxmlformats.org/package/2006/relationships"><Relationship Id="rId8" Type="http://schemas.openxmlformats.org/officeDocument/2006/relationships/image" Target="../media/image8.svg"/><Relationship Id="rId13" Type="http://schemas.openxmlformats.org/officeDocument/2006/relationships/image" Target="../media/image13.pn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12.svg"/><Relationship Id="rId2" Type="http://schemas.openxmlformats.org/officeDocument/2006/relationships/notesSlide" Target="../notesSlides/notesSlide2.xml"/><Relationship Id="rId16" Type="http://schemas.openxmlformats.org/officeDocument/2006/relationships/image" Target="../media/image16.svg"/><Relationship Id="rId1" Type="http://schemas.openxmlformats.org/officeDocument/2006/relationships/slideLayout" Target="../slideLayouts/slideLayout7.xml"/><Relationship Id="rId6" Type="http://schemas.openxmlformats.org/officeDocument/2006/relationships/image" Target="../media/image6.svg"/><Relationship Id="rId11" Type="http://schemas.openxmlformats.org/officeDocument/2006/relationships/image" Target="../media/image11.png"/><Relationship Id="rId5" Type="http://schemas.openxmlformats.org/officeDocument/2006/relationships/image" Target="../media/image5.png"/><Relationship Id="rId15" Type="http://schemas.openxmlformats.org/officeDocument/2006/relationships/image" Target="../media/image15.png"/><Relationship Id="rId10" Type="http://schemas.openxmlformats.org/officeDocument/2006/relationships/image" Target="../media/image10.svg"/><Relationship Id="rId4" Type="http://schemas.openxmlformats.org/officeDocument/2006/relationships/image" Target="../media/image4.svg"/><Relationship Id="rId9" Type="http://schemas.openxmlformats.org/officeDocument/2006/relationships/image" Target="../media/image9.png"/><Relationship Id="rId14" Type="http://schemas.openxmlformats.org/officeDocument/2006/relationships/image" Target="../media/image14.svg"/></Relationships>
</file>

<file path=ppt/slides/_rels/slide2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svg"/></Relationships>
</file>

<file path=ppt/slides/_rels/slide21.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70.png"/><Relationship Id="rId7" Type="http://schemas.openxmlformats.org/officeDocument/2006/relationships/image" Target="../media/image74.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73.svg"/><Relationship Id="rId5" Type="http://schemas.openxmlformats.org/officeDocument/2006/relationships/image" Target="../media/image72.png"/><Relationship Id="rId4" Type="http://schemas.openxmlformats.org/officeDocument/2006/relationships/image" Target="../media/image71.svg"/></Relationships>
</file>

<file path=ppt/slides/_rels/slide2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8.xml"/><Relationship Id="rId1" Type="http://schemas.openxmlformats.org/officeDocument/2006/relationships/slideLayout" Target="../slideLayouts/slideLayout7.xml"/><Relationship Id="rId5" Type="http://schemas.openxmlformats.org/officeDocument/2006/relationships/image" Target="../media/image78.png"/><Relationship Id="rId4" Type="http://schemas.openxmlformats.org/officeDocument/2006/relationships/image" Target="../media/image77.svg"/></Relationships>
</file>

<file path=ppt/slides/_rels/slide2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image" Target="../media/image81.png"/><Relationship Id="rId4" Type="http://schemas.openxmlformats.org/officeDocument/2006/relationships/image" Target="../media/image80.sv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83.svg"/><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20.svg"/><Relationship Id="rId11" Type="http://schemas.openxmlformats.org/officeDocument/2006/relationships/image" Target="../media/image25.svg"/><Relationship Id="rId5" Type="http://schemas.openxmlformats.org/officeDocument/2006/relationships/image" Target="../media/image19.png"/><Relationship Id="rId10" Type="http://schemas.openxmlformats.org/officeDocument/2006/relationships/image" Target="../media/image24.png"/><Relationship Id="rId4" Type="http://schemas.openxmlformats.org/officeDocument/2006/relationships/image" Target="../media/image18.svg"/><Relationship Id="rId9" Type="http://schemas.openxmlformats.org/officeDocument/2006/relationships/image" Target="../media/image23.svg"/></Relationships>
</file>

<file path=ppt/slides/_rels/slide4.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6.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4.gif"/><Relationship Id="rId2" Type="http://schemas.openxmlformats.org/officeDocument/2006/relationships/image" Target="../media/image29.png"/><Relationship Id="rId1" Type="http://schemas.openxmlformats.org/officeDocument/2006/relationships/slideLayout" Target="../slideLayouts/slideLayout7.xml"/><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image" Target="../media/image31.png"/></Relationships>
</file>

<file path=ppt/slides/_rels/slide7.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38.png"/><Relationship Id="rId4" Type="http://schemas.openxmlformats.org/officeDocument/2006/relationships/image" Target="../media/image37.png"/></Relationships>
</file>

<file path=ppt/slides/_rels/slide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4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1028700"/>
            <a:ext cx="12528169" cy="8608286"/>
          </a:xfrm>
          <a:custGeom>
            <a:avLst/>
            <a:gdLst/>
            <a:ahLst/>
            <a:cxnLst/>
            <a:rect l="l" t="t" r="r" b="b"/>
            <a:pathLst>
              <a:path w="12528169" h="8608286">
                <a:moveTo>
                  <a:pt x="0" y="0"/>
                </a:moveTo>
                <a:lnTo>
                  <a:pt x="12528169" y="0"/>
                </a:lnTo>
                <a:lnTo>
                  <a:pt x="12528169" y="8608286"/>
                </a:lnTo>
                <a:lnTo>
                  <a:pt x="0" y="8608286"/>
                </a:lnTo>
                <a:lnTo>
                  <a:pt x="0" y="0"/>
                </a:lnTo>
                <a:close/>
              </a:path>
            </a:pathLst>
          </a:custGeom>
          <a:blipFill>
            <a:blip r:embed="rId3"/>
            <a:stretch>
              <a:fillRect l="-33759" t="-37950" r="-121835" b="-76870"/>
            </a:stretch>
          </a:blipFill>
        </p:spPr>
        <p:txBody>
          <a:bodyPr/>
          <a:lstStyle/>
          <a:p>
            <a:endParaRPr lang="fr-FR"/>
          </a:p>
        </p:txBody>
      </p:sp>
      <p:sp>
        <p:nvSpPr>
          <p:cNvPr id="3" name="TextBox 3"/>
          <p:cNvSpPr txBox="1"/>
          <p:nvPr/>
        </p:nvSpPr>
        <p:spPr>
          <a:xfrm>
            <a:off x="8415855" y="1791529"/>
            <a:ext cx="9872145" cy="2928908"/>
          </a:xfrm>
          <a:prstGeom prst="rect">
            <a:avLst/>
          </a:prstGeom>
        </p:spPr>
        <p:txBody>
          <a:bodyPr lIns="0" tIns="0" rIns="0" bIns="0" rtlCol="0" anchor="t">
            <a:spAutoFit/>
          </a:bodyPr>
          <a:lstStyle/>
          <a:p>
            <a:pPr algn="l">
              <a:lnSpc>
                <a:spcPts val="7612"/>
              </a:lnSpc>
            </a:pPr>
            <a:r>
              <a:rPr lang="en-US" sz="6343">
                <a:solidFill>
                  <a:srgbClr val="000000"/>
                </a:solidFill>
                <a:latin typeface="Arimo"/>
                <a:ea typeface="Arimo"/>
                <a:cs typeface="Arimo"/>
                <a:sym typeface="Arimo"/>
              </a:rPr>
              <a:t>Analyse et de prédiction du churn client dans le secteur des télécommunications</a:t>
            </a:r>
          </a:p>
        </p:txBody>
      </p:sp>
      <p:sp>
        <p:nvSpPr>
          <p:cNvPr id="4" name="TextBox 4"/>
          <p:cNvSpPr txBox="1"/>
          <p:nvPr/>
        </p:nvSpPr>
        <p:spPr>
          <a:xfrm>
            <a:off x="5990851" y="9658350"/>
            <a:ext cx="6306298" cy="552450"/>
          </a:xfrm>
          <a:prstGeom prst="rect">
            <a:avLst/>
          </a:prstGeom>
        </p:spPr>
        <p:txBody>
          <a:bodyPr lIns="0" tIns="0" rIns="0" bIns="0" rtlCol="0" anchor="t">
            <a:spAutoFit/>
          </a:bodyPr>
          <a:lstStyle/>
          <a:p>
            <a:pPr algn="just">
              <a:lnSpc>
                <a:spcPts val="4320"/>
              </a:lnSpc>
            </a:pPr>
            <a:r>
              <a:rPr lang="en-US" sz="3600">
                <a:solidFill>
                  <a:srgbClr val="000000"/>
                </a:solidFill>
                <a:latin typeface="Roboto"/>
                <a:ea typeface="Roboto"/>
                <a:cs typeface="Roboto"/>
                <a:sym typeface="Roboto"/>
              </a:rPr>
              <a:t>Année universitaire 2024-2025</a:t>
            </a:r>
          </a:p>
        </p:txBody>
      </p:sp>
      <p:sp>
        <p:nvSpPr>
          <p:cNvPr id="5" name="ZoneTexte 4">
            <a:extLst>
              <a:ext uri="{FF2B5EF4-FFF2-40B4-BE49-F238E27FC236}">
                <a16:creationId xmlns:a16="http://schemas.microsoft.com/office/drawing/2014/main" id="{654FDC7B-40C2-0AB2-7483-C7442680A98F}"/>
              </a:ext>
            </a:extLst>
          </p:cNvPr>
          <p:cNvSpPr txBox="1"/>
          <p:nvPr/>
        </p:nvSpPr>
        <p:spPr>
          <a:xfrm>
            <a:off x="15316200" y="5582893"/>
            <a:ext cx="2590800" cy="707886"/>
          </a:xfrm>
          <a:prstGeom prst="rect">
            <a:avLst/>
          </a:prstGeom>
          <a:noFill/>
        </p:spPr>
        <p:txBody>
          <a:bodyPr wrap="square" rtlCol="0">
            <a:spAutoFit/>
          </a:bodyPr>
          <a:lstStyle/>
          <a:p>
            <a:r>
              <a:rPr lang="fr-FR" sz="2000" dirty="0"/>
              <a:t>Réalisé par : </a:t>
            </a:r>
          </a:p>
          <a:p>
            <a:r>
              <a:rPr lang="fr-FR" sz="2000" dirty="0"/>
              <a:t>Aicha BIBI</a:t>
            </a:r>
          </a:p>
        </p:txBody>
      </p:sp>
      <p:pic>
        <p:nvPicPr>
          <p:cNvPr id="1026" name="Picture 2" descr="Profil pour Paris YNOV Campus">
            <a:extLst>
              <a:ext uri="{FF2B5EF4-FFF2-40B4-BE49-F238E27FC236}">
                <a16:creationId xmlns:a16="http://schemas.microsoft.com/office/drawing/2014/main" id="{19E0E1CB-1818-C059-4D0A-5D66175DB0D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528762" cy="152876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13675" y="1816794"/>
            <a:ext cx="5681847" cy="961602"/>
            <a:chOff x="0" y="0"/>
            <a:chExt cx="6672616" cy="1129281"/>
          </a:xfrm>
        </p:grpSpPr>
        <p:sp>
          <p:nvSpPr>
            <p:cNvPr id="3" name="Freeform 3"/>
            <p:cNvSpPr/>
            <p:nvPr/>
          </p:nvSpPr>
          <p:spPr>
            <a:xfrm>
              <a:off x="0" y="0"/>
              <a:ext cx="6672418" cy="1129204"/>
            </a:xfrm>
            <a:custGeom>
              <a:avLst/>
              <a:gdLst/>
              <a:ahLst/>
              <a:cxnLst/>
              <a:rect l="l" t="t" r="r" b="b"/>
              <a:pathLst>
                <a:path w="6672418" h="1129204">
                  <a:moveTo>
                    <a:pt x="0" y="564602"/>
                  </a:moveTo>
                  <a:cubicBezTo>
                    <a:pt x="0" y="252877"/>
                    <a:pt x="477363" y="0"/>
                    <a:pt x="1065812" y="0"/>
                  </a:cubicBezTo>
                  <a:lnTo>
                    <a:pt x="5606606" y="0"/>
                  </a:lnTo>
                  <a:cubicBezTo>
                    <a:pt x="6195399" y="0"/>
                    <a:pt x="6672418" y="252877"/>
                    <a:pt x="6672418" y="564602"/>
                  </a:cubicBezTo>
                  <a:cubicBezTo>
                    <a:pt x="6672418" y="876326"/>
                    <a:pt x="6195056" y="1129204"/>
                    <a:pt x="5606606" y="1129204"/>
                  </a:cubicBezTo>
                  <a:lnTo>
                    <a:pt x="1065812" y="1129204"/>
                  </a:lnTo>
                  <a:cubicBezTo>
                    <a:pt x="477363" y="1129204"/>
                    <a:pt x="0" y="876508"/>
                    <a:pt x="0" y="564602"/>
                  </a:cubicBezTo>
                  <a:close/>
                </a:path>
              </a:pathLst>
            </a:custGeom>
            <a:solidFill>
              <a:srgbClr val="E4EA27"/>
            </a:solidFill>
          </p:spPr>
          <p:txBody>
            <a:bodyPr/>
            <a:lstStyle/>
            <a:p>
              <a:endParaRPr lang="fr-FR"/>
            </a:p>
          </p:txBody>
        </p:sp>
        <p:sp>
          <p:nvSpPr>
            <p:cNvPr id="4" name="TextBox 4"/>
            <p:cNvSpPr txBox="1"/>
            <p:nvPr/>
          </p:nvSpPr>
          <p:spPr>
            <a:xfrm>
              <a:off x="0" y="0"/>
              <a:ext cx="6672616" cy="1129281"/>
            </a:xfrm>
            <a:prstGeom prst="rect">
              <a:avLst/>
            </a:prstGeom>
          </p:spPr>
          <p:txBody>
            <a:bodyPr lIns="57676" tIns="57676" rIns="57676" bIns="57676" rtlCol="0" anchor="ctr"/>
            <a:lstStyle/>
            <a:p>
              <a:pPr algn="ctr">
                <a:lnSpc>
                  <a:spcPts val="2999"/>
                </a:lnSpc>
              </a:pPr>
              <a:r>
                <a:rPr lang="en-US" sz="2499" b="1">
                  <a:solidFill>
                    <a:srgbClr val="FFFFFF"/>
                  </a:solidFill>
                  <a:latin typeface="Roboto Bold"/>
                  <a:ea typeface="Roboto Bold"/>
                  <a:cs typeface="Roboto Bold"/>
                  <a:sym typeface="Roboto Bold"/>
                </a:rPr>
                <a:t>Répartition selon les méthodes de paiement des clients</a:t>
              </a:r>
            </a:p>
          </p:txBody>
        </p:sp>
      </p:grpSp>
      <p:grpSp>
        <p:nvGrpSpPr>
          <p:cNvPr id="5" name="Group 5"/>
          <p:cNvGrpSpPr/>
          <p:nvPr/>
        </p:nvGrpSpPr>
        <p:grpSpPr>
          <a:xfrm>
            <a:off x="8978540" y="1816794"/>
            <a:ext cx="6848002" cy="949219"/>
            <a:chOff x="0" y="0"/>
            <a:chExt cx="9130670" cy="1265626"/>
          </a:xfrm>
        </p:grpSpPr>
        <p:sp>
          <p:nvSpPr>
            <p:cNvPr id="6" name="Freeform 6"/>
            <p:cNvSpPr/>
            <p:nvPr/>
          </p:nvSpPr>
          <p:spPr>
            <a:xfrm>
              <a:off x="0" y="0"/>
              <a:ext cx="9130399" cy="1265539"/>
            </a:xfrm>
            <a:custGeom>
              <a:avLst/>
              <a:gdLst/>
              <a:ahLst/>
              <a:cxnLst/>
              <a:rect l="l" t="t" r="r" b="b"/>
              <a:pathLst>
                <a:path w="9130399" h="1265539">
                  <a:moveTo>
                    <a:pt x="0" y="632770"/>
                  </a:moveTo>
                  <a:cubicBezTo>
                    <a:pt x="0" y="283409"/>
                    <a:pt x="653213" y="0"/>
                    <a:pt x="1458435" y="0"/>
                  </a:cubicBezTo>
                  <a:lnTo>
                    <a:pt x="7671963" y="0"/>
                  </a:lnTo>
                  <a:cubicBezTo>
                    <a:pt x="8477656" y="0"/>
                    <a:pt x="9130399" y="283409"/>
                    <a:pt x="9130399" y="632770"/>
                  </a:cubicBezTo>
                  <a:cubicBezTo>
                    <a:pt x="9130399" y="982130"/>
                    <a:pt x="8477186" y="1265539"/>
                    <a:pt x="7671963" y="1265539"/>
                  </a:cubicBezTo>
                  <a:lnTo>
                    <a:pt x="1458435" y="1265539"/>
                  </a:lnTo>
                  <a:cubicBezTo>
                    <a:pt x="653213" y="1265539"/>
                    <a:pt x="0" y="982334"/>
                    <a:pt x="0" y="632770"/>
                  </a:cubicBezTo>
                  <a:close/>
                </a:path>
              </a:pathLst>
            </a:custGeom>
            <a:solidFill>
              <a:srgbClr val="EA4827"/>
            </a:solidFill>
          </p:spPr>
          <p:txBody>
            <a:bodyPr/>
            <a:lstStyle/>
            <a:p>
              <a:endParaRPr lang="fr-FR"/>
            </a:p>
          </p:txBody>
        </p:sp>
        <p:sp>
          <p:nvSpPr>
            <p:cNvPr id="7" name="TextBox 7"/>
            <p:cNvSpPr txBox="1"/>
            <p:nvPr/>
          </p:nvSpPr>
          <p:spPr>
            <a:xfrm>
              <a:off x="0" y="0"/>
              <a:ext cx="9130670" cy="1265626"/>
            </a:xfrm>
            <a:prstGeom prst="rect">
              <a:avLst/>
            </a:prstGeom>
          </p:spPr>
          <p:txBody>
            <a:bodyPr lIns="50800" tIns="50800" rIns="50800" bIns="50800" rtlCol="0" anchor="ctr"/>
            <a:lstStyle/>
            <a:p>
              <a:pPr algn="ctr">
                <a:lnSpc>
                  <a:spcPts val="2999"/>
                </a:lnSpc>
              </a:pPr>
              <a:r>
                <a:rPr lang="en-US" sz="2499" b="1">
                  <a:solidFill>
                    <a:srgbClr val="FFFFFF"/>
                  </a:solidFill>
                  <a:latin typeface="Roboto Bold"/>
                  <a:ea typeface="Roboto Bold"/>
                  <a:cs typeface="Roboto Bold"/>
                  <a:sym typeface="Roboto Bold"/>
                </a:rPr>
                <a:t>Répartition selon le service Internet et le genre</a:t>
              </a:r>
            </a:p>
          </p:txBody>
        </p:sp>
      </p:grpSp>
      <p:sp>
        <p:nvSpPr>
          <p:cNvPr id="8" name="Freeform 8"/>
          <p:cNvSpPr/>
          <p:nvPr/>
        </p:nvSpPr>
        <p:spPr>
          <a:xfrm>
            <a:off x="0" y="3132671"/>
            <a:ext cx="6807288" cy="4078240"/>
          </a:xfrm>
          <a:custGeom>
            <a:avLst/>
            <a:gdLst/>
            <a:ahLst/>
            <a:cxnLst/>
            <a:rect l="l" t="t" r="r" b="b"/>
            <a:pathLst>
              <a:path w="6807288" h="4078240">
                <a:moveTo>
                  <a:pt x="0" y="0"/>
                </a:moveTo>
                <a:lnTo>
                  <a:pt x="6807288" y="0"/>
                </a:lnTo>
                <a:lnTo>
                  <a:pt x="6807288" y="4078240"/>
                </a:lnTo>
                <a:lnTo>
                  <a:pt x="0" y="4078240"/>
                </a:lnTo>
                <a:lnTo>
                  <a:pt x="0" y="0"/>
                </a:lnTo>
                <a:close/>
              </a:path>
            </a:pathLst>
          </a:custGeom>
          <a:blipFill>
            <a:blip r:embed="rId3"/>
            <a:stretch>
              <a:fillRect/>
            </a:stretch>
          </a:blipFill>
        </p:spPr>
        <p:txBody>
          <a:bodyPr/>
          <a:lstStyle/>
          <a:p>
            <a:endParaRPr lang="fr-FR"/>
          </a:p>
        </p:txBody>
      </p:sp>
      <p:sp>
        <p:nvSpPr>
          <p:cNvPr id="9" name="Freeform 9"/>
          <p:cNvSpPr/>
          <p:nvPr/>
        </p:nvSpPr>
        <p:spPr>
          <a:xfrm>
            <a:off x="6807288" y="3048133"/>
            <a:ext cx="11480712" cy="4162778"/>
          </a:xfrm>
          <a:custGeom>
            <a:avLst/>
            <a:gdLst/>
            <a:ahLst/>
            <a:cxnLst/>
            <a:rect l="l" t="t" r="r" b="b"/>
            <a:pathLst>
              <a:path w="11480712" h="4162778">
                <a:moveTo>
                  <a:pt x="0" y="0"/>
                </a:moveTo>
                <a:lnTo>
                  <a:pt x="11480712" y="0"/>
                </a:lnTo>
                <a:lnTo>
                  <a:pt x="11480712" y="4162778"/>
                </a:lnTo>
                <a:lnTo>
                  <a:pt x="0" y="4162778"/>
                </a:lnTo>
                <a:lnTo>
                  <a:pt x="0" y="0"/>
                </a:lnTo>
                <a:close/>
              </a:path>
            </a:pathLst>
          </a:custGeom>
          <a:blipFill>
            <a:blip r:embed="rId4"/>
            <a:stretch>
              <a:fillRect t="-13420"/>
            </a:stretch>
          </a:blipFill>
        </p:spPr>
        <p:txBody>
          <a:bodyPr/>
          <a:lstStyle/>
          <a:p>
            <a:endParaRPr lang="fr-FR"/>
          </a:p>
        </p:txBody>
      </p:sp>
      <p:sp>
        <p:nvSpPr>
          <p:cNvPr id="10" name="TextBox 10"/>
          <p:cNvSpPr txBox="1"/>
          <p:nvPr/>
        </p:nvSpPr>
        <p:spPr>
          <a:xfrm>
            <a:off x="1028700" y="260469"/>
            <a:ext cx="16276350" cy="771525"/>
          </a:xfrm>
          <a:prstGeom prst="rect">
            <a:avLst/>
          </a:prstGeom>
        </p:spPr>
        <p:txBody>
          <a:bodyPr lIns="0" tIns="0" rIns="0" bIns="0" rtlCol="0" anchor="t">
            <a:spAutoFit/>
          </a:bodyPr>
          <a:lstStyle/>
          <a:p>
            <a:pPr algn="ctr">
              <a:lnSpc>
                <a:spcPts val="6000"/>
              </a:lnSpc>
            </a:pPr>
            <a:r>
              <a:rPr lang="en-US" sz="5000" b="1">
                <a:solidFill>
                  <a:srgbClr val="000000"/>
                </a:solidFill>
                <a:latin typeface="Roboto Bold"/>
                <a:ea typeface="Roboto Bold"/>
                <a:cs typeface="Roboto Bold"/>
                <a:sym typeface="Roboto Bold"/>
              </a:rPr>
              <a:t>Répartition par Paiement et Services</a:t>
            </a:r>
          </a:p>
        </p:txBody>
      </p:sp>
      <p:sp>
        <p:nvSpPr>
          <p:cNvPr id="11" name="TextBox 11"/>
          <p:cNvSpPr txBox="1"/>
          <p:nvPr/>
        </p:nvSpPr>
        <p:spPr>
          <a:xfrm>
            <a:off x="378800" y="7461599"/>
            <a:ext cx="5306162" cy="2152650"/>
          </a:xfrm>
          <a:prstGeom prst="rect">
            <a:avLst/>
          </a:prstGeom>
        </p:spPr>
        <p:txBody>
          <a:bodyPr lIns="0" tIns="0" rIns="0" bIns="0" rtlCol="0" anchor="t">
            <a:spAutoFit/>
          </a:bodyPr>
          <a:lstStyle/>
          <a:p>
            <a:pPr algn="just">
              <a:lnSpc>
                <a:spcPts val="2400"/>
              </a:lnSpc>
              <a:spcBef>
                <a:spcPct val="0"/>
              </a:spcBef>
            </a:pPr>
            <a:r>
              <a:rPr lang="en-US" sz="2000">
                <a:solidFill>
                  <a:srgbClr val="000000"/>
                </a:solidFill>
                <a:latin typeface="Roboto"/>
                <a:ea typeface="Roboto"/>
                <a:cs typeface="Roboto"/>
                <a:sym typeface="Roboto"/>
              </a:rPr>
              <a:t>Les principaux clients qui sont partis utilisaient </a:t>
            </a:r>
            <a:r>
              <a:rPr lang="en-US" sz="2000" b="1">
                <a:solidFill>
                  <a:srgbClr val="000000"/>
                </a:solidFill>
                <a:latin typeface="Roboto Bold"/>
                <a:ea typeface="Roboto Bold"/>
                <a:cs typeface="Roboto Bold"/>
                <a:sym typeface="Roboto Bold"/>
              </a:rPr>
              <a:t>Electronic Check</a:t>
            </a:r>
            <a:r>
              <a:rPr lang="en-US" sz="2000">
                <a:solidFill>
                  <a:srgbClr val="000000"/>
                </a:solidFill>
                <a:latin typeface="Roboto"/>
                <a:ea typeface="Roboto"/>
                <a:cs typeface="Roboto"/>
                <a:sym typeface="Roboto"/>
              </a:rPr>
              <a:t> comme méthode de paiement.  </a:t>
            </a:r>
          </a:p>
          <a:p>
            <a:pPr algn="just">
              <a:lnSpc>
                <a:spcPts val="2400"/>
              </a:lnSpc>
              <a:spcBef>
                <a:spcPct val="0"/>
              </a:spcBef>
            </a:pPr>
            <a:r>
              <a:rPr lang="en-US" sz="2000">
                <a:solidFill>
                  <a:srgbClr val="000000"/>
                </a:solidFill>
                <a:latin typeface="Roboto"/>
                <a:ea typeface="Roboto"/>
                <a:cs typeface="Roboto"/>
                <a:sym typeface="Roboto"/>
              </a:rPr>
              <a:t>Les clients ayant opté pour </a:t>
            </a:r>
            <a:r>
              <a:rPr lang="en-US" sz="2000" b="1">
                <a:solidFill>
                  <a:srgbClr val="000000"/>
                </a:solidFill>
                <a:latin typeface="Roboto Bold"/>
                <a:ea typeface="Roboto Bold"/>
                <a:cs typeface="Roboto Bold"/>
                <a:sym typeface="Roboto Bold"/>
              </a:rPr>
              <a:t>le transfert automatique </a:t>
            </a:r>
            <a:r>
              <a:rPr lang="en-US" sz="2000">
                <a:solidFill>
                  <a:srgbClr val="000000"/>
                </a:solidFill>
                <a:latin typeface="Roboto"/>
                <a:ea typeface="Roboto"/>
                <a:cs typeface="Roboto"/>
                <a:sym typeface="Roboto"/>
              </a:rPr>
              <a:t>ou </a:t>
            </a:r>
            <a:r>
              <a:rPr lang="en-US" sz="2000" b="1">
                <a:solidFill>
                  <a:srgbClr val="000000"/>
                </a:solidFill>
                <a:latin typeface="Roboto Bold"/>
                <a:ea typeface="Roboto Bold"/>
                <a:cs typeface="Roboto Bold"/>
                <a:sym typeface="Roboto Bold"/>
              </a:rPr>
              <a:t>le chèque posta</a:t>
            </a:r>
            <a:r>
              <a:rPr lang="en-US" sz="2000">
                <a:solidFill>
                  <a:srgbClr val="000000"/>
                </a:solidFill>
                <a:latin typeface="Roboto"/>
                <a:ea typeface="Roboto"/>
                <a:cs typeface="Roboto"/>
                <a:sym typeface="Roboto"/>
              </a:rPr>
              <a:t>l comme méthode de paiement étaient moins susceptibles de partir.</a:t>
            </a:r>
          </a:p>
        </p:txBody>
      </p:sp>
      <p:sp>
        <p:nvSpPr>
          <p:cNvPr id="12" name="TextBox 12"/>
          <p:cNvSpPr txBox="1"/>
          <p:nvPr/>
        </p:nvSpPr>
        <p:spPr>
          <a:xfrm>
            <a:off x="7199289" y="7982436"/>
            <a:ext cx="10406505" cy="1543050"/>
          </a:xfrm>
          <a:prstGeom prst="rect">
            <a:avLst/>
          </a:prstGeom>
        </p:spPr>
        <p:txBody>
          <a:bodyPr lIns="0" tIns="0" rIns="0" bIns="0" rtlCol="0" anchor="t">
            <a:spAutoFit/>
          </a:bodyPr>
          <a:lstStyle/>
          <a:p>
            <a:pPr algn="just">
              <a:lnSpc>
                <a:spcPts val="2400"/>
              </a:lnSpc>
            </a:pPr>
            <a:r>
              <a:rPr lang="en-US" sz="2000">
                <a:solidFill>
                  <a:srgbClr val="000000"/>
                </a:solidFill>
                <a:latin typeface="Roboto"/>
                <a:ea typeface="Roboto"/>
                <a:cs typeface="Roboto"/>
                <a:sym typeface="Roboto"/>
              </a:rPr>
              <a:t>Les clients utilisant </a:t>
            </a:r>
            <a:r>
              <a:rPr lang="en-US" sz="2000" b="1">
                <a:solidFill>
                  <a:srgbClr val="000000"/>
                </a:solidFill>
                <a:latin typeface="Roboto Bold"/>
                <a:ea typeface="Roboto Bold"/>
                <a:cs typeface="Roboto Bold"/>
                <a:sym typeface="Roboto Bold"/>
              </a:rPr>
              <a:t>la fibre optique</a:t>
            </a:r>
            <a:r>
              <a:rPr lang="en-US" sz="2000">
                <a:solidFill>
                  <a:srgbClr val="000000"/>
                </a:solidFill>
                <a:latin typeface="Roboto"/>
                <a:ea typeface="Roboto"/>
                <a:cs typeface="Roboto"/>
                <a:sym typeface="Roboto"/>
              </a:rPr>
              <a:t> sont nombreux mais présentent un taux de churn élevé, suggérant une possible insatisfaction. </a:t>
            </a:r>
          </a:p>
          <a:p>
            <a:pPr algn="just">
              <a:lnSpc>
                <a:spcPts val="2400"/>
              </a:lnSpc>
            </a:pPr>
            <a:r>
              <a:rPr lang="en-US" sz="2000">
                <a:solidFill>
                  <a:srgbClr val="000000"/>
                </a:solidFill>
                <a:latin typeface="Roboto"/>
                <a:ea typeface="Roboto"/>
                <a:cs typeface="Roboto"/>
                <a:sym typeface="Roboto"/>
              </a:rPr>
              <a:t>En revanche, les clients avec un service </a:t>
            </a:r>
            <a:r>
              <a:rPr lang="en-US" sz="2000" b="1">
                <a:solidFill>
                  <a:srgbClr val="000000"/>
                </a:solidFill>
                <a:latin typeface="Roboto Bold"/>
                <a:ea typeface="Roboto Bold"/>
                <a:cs typeface="Roboto Bold"/>
                <a:sym typeface="Roboto Bold"/>
              </a:rPr>
              <a:t>DSL</a:t>
            </a:r>
            <a:r>
              <a:rPr lang="en-US" sz="2000">
                <a:solidFill>
                  <a:srgbClr val="000000"/>
                </a:solidFill>
                <a:latin typeface="Roboto"/>
                <a:ea typeface="Roboto"/>
                <a:cs typeface="Roboto"/>
                <a:sym typeface="Roboto"/>
              </a:rPr>
              <a:t> sont majoritaires et quittent moins souvent le service.</a:t>
            </a:r>
          </a:p>
          <a:p>
            <a:pPr algn="just">
              <a:lnSpc>
                <a:spcPts val="2400"/>
              </a:lnSpc>
              <a:spcBef>
                <a:spcPct val="0"/>
              </a:spcBef>
            </a:pPr>
            <a:endParaRPr lang="en-US" sz="2000">
              <a:solidFill>
                <a:srgbClr val="000000"/>
              </a:solidFill>
              <a:latin typeface="Roboto"/>
              <a:ea typeface="Roboto"/>
              <a:cs typeface="Roboto"/>
              <a:sym typeface="Roboto"/>
            </a:endParaRPr>
          </a:p>
        </p:txBody>
      </p:sp>
      <p:grpSp>
        <p:nvGrpSpPr>
          <p:cNvPr id="13" name="Group 13"/>
          <p:cNvGrpSpPr/>
          <p:nvPr/>
        </p:nvGrpSpPr>
        <p:grpSpPr>
          <a:xfrm>
            <a:off x="6674088" y="5372074"/>
            <a:ext cx="133200" cy="802800"/>
            <a:chOff x="0" y="0"/>
            <a:chExt cx="177600" cy="1070400"/>
          </a:xfrm>
        </p:grpSpPr>
        <p:sp>
          <p:nvSpPr>
            <p:cNvPr id="14" name="Freeform 14"/>
            <p:cNvSpPr/>
            <p:nvPr/>
          </p:nvSpPr>
          <p:spPr>
            <a:xfrm>
              <a:off x="0" y="0"/>
              <a:ext cx="177546" cy="1070356"/>
            </a:xfrm>
            <a:custGeom>
              <a:avLst/>
              <a:gdLst/>
              <a:ahLst/>
              <a:cxnLst/>
              <a:rect l="l" t="t" r="r" b="b"/>
              <a:pathLst>
                <a:path w="177546" h="1070356">
                  <a:moveTo>
                    <a:pt x="0" y="88773"/>
                  </a:moveTo>
                  <a:cubicBezTo>
                    <a:pt x="0" y="39751"/>
                    <a:pt x="39751" y="0"/>
                    <a:pt x="88773" y="0"/>
                  </a:cubicBezTo>
                  <a:cubicBezTo>
                    <a:pt x="137795" y="0"/>
                    <a:pt x="177546" y="39751"/>
                    <a:pt x="177546" y="88773"/>
                  </a:cubicBezTo>
                  <a:lnTo>
                    <a:pt x="177546" y="981583"/>
                  </a:lnTo>
                  <a:cubicBezTo>
                    <a:pt x="177546" y="1030605"/>
                    <a:pt x="137795" y="1070356"/>
                    <a:pt x="88773" y="1070356"/>
                  </a:cubicBezTo>
                  <a:cubicBezTo>
                    <a:pt x="39751" y="1070356"/>
                    <a:pt x="0" y="1030605"/>
                    <a:pt x="0" y="981583"/>
                  </a:cubicBezTo>
                  <a:close/>
                </a:path>
              </a:pathLst>
            </a:custGeom>
            <a:solidFill>
              <a:srgbClr val="2776EA"/>
            </a:solidFill>
          </p:spPr>
          <p:txBody>
            <a:bodyPr/>
            <a:lstStyle/>
            <a:p>
              <a:endParaRPr lang="fr-FR"/>
            </a:p>
          </p:txBody>
        </p:sp>
      </p:grpSp>
      <p:grpSp>
        <p:nvGrpSpPr>
          <p:cNvPr id="15" name="Group 15"/>
          <p:cNvGrpSpPr/>
          <p:nvPr/>
        </p:nvGrpSpPr>
        <p:grpSpPr>
          <a:xfrm>
            <a:off x="-19050" y="0"/>
            <a:ext cx="2671895" cy="421200"/>
            <a:chOff x="0" y="0"/>
            <a:chExt cx="703709" cy="110933"/>
          </a:xfrm>
        </p:grpSpPr>
        <p:sp>
          <p:nvSpPr>
            <p:cNvPr id="16" name="Freeform 16"/>
            <p:cNvSpPr/>
            <p:nvPr/>
          </p:nvSpPr>
          <p:spPr>
            <a:xfrm>
              <a:off x="0" y="0"/>
              <a:ext cx="703709" cy="110933"/>
            </a:xfrm>
            <a:custGeom>
              <a:avLst/>
              <a:gdLst/>
              <a:ahLst/>
              <a:cxnLst/>
              <a:rect l="l" t="t" r="r" b="b"/>
              <a:pathLst>
                <a:path w="703709" h="110933">
                  <a:moveTo>
                    <a:pt x="0" y="0"/>
                  </a:moveTo>
                  <a:lnTo>
                    <a:pt x="703709" y="0"/>
                  </a:lnTo>
                  <a:lnTo>
                    <a:pt x="703709" y="110933"/>
                  </a:lnTo>
                  <a:lnTo>
                    <a:pt x="0" y="110933"/>
                  </a:lnTo>
                  <a:close/>
                </a:path>
              </a:pathLst>
            </a:custGeom>
            <a:solidFill>
              <a:srgbClr val="FFEB9C"/>
            </a:solidFill>
          </p:spPr>
          <p:txBody>
            <a:bodyPr/>
            <a:lstStyle/>
            <a:p>
              <a:endParaRPr lang="fr-FR"/>
            </a:p>
          </p:txBody>
        </p:sp>
        <p:sp>
          <p:nvSpPr>
            <p:cNvPr id="17" name="TextBox 17"/>
            <p:cNvSpPr txBox="1"/>
            <p:nvPr/>
          </p:nvSpPr>
          <p:spPr>
            <a:xfrm>
              <a:off x="0" y="-57150"/>
              <a:ext cx="703709" cy="168083"/>
            </a:xfrm>
            <a:prstGeom prst="rect">
              <a:avLst/>
            </a:prstGeom>
          </p:spPr>
          <p:txBody>
            <a:bodyPr lIns="50800" tIns="50800" rIns="50800" bIns="50800" rtlCol="0" anchor="ctr"/>
            <a:lstStyle/>
            <a:p>
              <a:pPr algn="ctr">
                <a:lnSpc>
                  <a:spcPts val="2800"/>
                </a:lnSpc>
              </a:pPr>
              <a:endParaRPr/>
            </a:p>
          </p:txBody>
        </p:sp>
      </p:grpSp>
      <p:sp>
        <p:nvSpPr>
          <p:cNvPr id="18" name="TextBox 18"/>
          <p:cNvSpPr txBox="1"/>
          <p:nvPr/>
        </p:nvSpPr>
        <p:spPr>
          <a:xfrm>
            <a:off x="310455" y="66455"/>
            <a:ext cx="1607939" cy="250190"/>
          </a:xfrm>
          <a:prstGeom prst="rect">
            <a:avLst/>
          </a:prstGeom>
        </p:spPr>
        <p:txBody>
          <a:bodyPr lIns="0" tIns="0" rIns="0" bIns="0" rtlCol="0" anchor="t">
            <a:spAutoFit/>
          </a:bodyPr>
          <a:lstStyle/>
          <a:p>
            <a:pPr algn="ctr">
              <a:lnSpc>
                <a:spcPts val="1959"/>
              </a:lnSpc>
            </a:pPr>
            <a:r>
              <a:rPr lang="en-US" sz="1399">
                <a:solidFill>
                  <a:srgbClr val="000000"/>
                </a:solidFill>
                <a:latin typeface="Roboto"/>
                <a:ea typeface="Roboto"/>
                <a:cs typeface="Roboto"/>
                <a:sym typeface="Roboto"/>
              </a:rPr>
              <a:t>Analyse exploratoire</a:t>
            </a:r>
          </a:p>
        </p:txBody>
      </p:sp>
      <p:sp>
        <p:nvSpPr>
          <p:cNvPr id="19" name="TextBox 19"/>
          <p:cNvSpPr txBox="1"/>
          <p:nvPr/>
        </p:nvSpPr>
        <p:spPr>
          <a:xfrm>
            <a:off x="17653419" y="9766300"/>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Open Sans"/>
                <a:ea typeface="Open Sans"/>
                <a:cs typeface="Open Sans"/>
                <a:sym typeface="Open Sans"/>
              </a:rPr>
              <a:t>10</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66767" y="2176763"/>
            <a:ext cx="7318200" cy="1113863"/>
            <a:chOff x="0" y="0"/>
            <a:chExt cx="13922676" cy="2119095"/>
          </a:xfrm>
        </p:grpSpPr>
        <p:sp>
          <p:nvSpPr>
            <p:cNvPr id="3" name="Freeform 3"/>
            <p:cNvSpPr/>
            <p:nvPr/>
          </p:nvSpPr>
          <p:spPr>
            <a:xfrm>
              <a:off x="0" y="0"/>
              <a:ext cx="13922577" cy="2119149"/>
            </a:xfrm>
            <a:custGeom>
              <a:avLst/>
              <a:gdLst/>
              <a:ahLst/>
              <a:cxnLst/>
              <a:rect l="l" t="t" r="r" b="b"/>
              <a:pathLst>
                <a:path w="13922577" h="2119149">
                  <a:moveTo>
                    <a:pt x="0" y="353185"/>
                  </a:moveTo>
                  <a:cubicBezTo>
                    <a:pt x="0" y="158140"/>
                    <a:pt x="696988" y="0"/>
                    <a:pt x="1556636" y="0"/>
                  </a:cubicBezTo>
                  <a:lnTo>
                    <a:pt x="12365941" y="0"/>
                  </a:lnTo>
                  <a:cubicBezTo>
                    <a:pt x="13225590" y="0"/>
                    <a:pt x="13922577" y="158140"/>
                    <a:pt x="13922577" y="353185"/>
                  </a:cubicBezTo>
                  <a:lnTo>
                    <a:pt x="13922577" y="1765887"/>
                  </a:lnTo>
                  <a:cubicBezTo>
                    <a:pt x="13922577" y="1960932"/>
                    <a:pt x="13225590" y="2119072"/>
                    <a:pt x="12365941" y="2119072"/>
                  </a:cubicBezTo>
                  <a:lnTo>
                    <a:pt x="1556636" y="2119072"/>
                  </a:lnTo>
                  <a:cubicBezTo>
                    <a:pt x="696988" y="2119149"/>
                    <a:pt x="0" y="1960972"/>
                    <a:pt x="0" y="1765887"/>
                  </a:cubicBezTo>
                  <a:close/>
                </a:path>
              </a:pathLst>
            </a:custGeom>
            <a:solidFill>
              <a:srgbClr val="E4EA27">
                <a:alpha val="6275"/>
              </a:srgbClr>
            </a:solidFill>
          </p:spPr>
          <p:txBody>
            <a:bodyPr/>
            <a:lstStyle/>
            <a:p>
              <a:endParaRPr lang="fr-FR"/>
            </a:p>
          </p:txBody>
        </p:sp>
      </p:grpSp>
      <p:sp>
        <p:nvSpPr>
          <p:cNvPr id="4" name="TextBox 4"/>
          <p:cNvSpPr txBox="1"/>
          <p:nvPr/>
        </p:nvSpPr>
        <p:spPr>
          <a:xfrm>
            <a:off x="820275" y="2167238"/>
            <a:ext cx="7060595" cy="1466850"/>
          </a:xfrm>
          <a:prstGeom prst="rect">
            <a:avLst/>
          </a:prstGeom>
        </p:spPr>
        <p:txBody>
          <a:bodyPr lIns="0" tIns="0" rIns="0" bIns="0" rtlCol="0" anchor="t">
            <a:spAutoFit/>
          </a:bodyPr>
          <a:lstStyle/>
          <a:p>
            <a:pPr algn="ctr">
              <a:lnSpc>
                <a:spcPts val="4320"/>
              </a:lnSpc>
            </a:pPr>
            <a:r>
              <a:rPr lang="en-US" sz="3600" b="1">
                <a:solidFill>
                  <a:srgbClr val="000000"/>
                </a:solidFill>
                <a:latin typeface="Roboto Bold"/>
                <a:ea typeface="Roboto Bold"/>
                <a:cs typeface="Roboto Bold"/>
                <a:sym typeface="Roboto Bold"/>
              </a:rPr>
              <a:t>Répartition du churn par rapport aux partenaires</a:t>
            </a:r>
          </a:p>
          <a:p>
            <a:pPr algn="ctr">
              <a:lnSpc>
                <a:spcPts val="2999"/>
              </a:lnSpc>
              <a:spcBef>
                <a:spcPct val="0"/>
              </a:spcBef>
            </a:pPr>
            <a:endParaRPr lang="en-US" sz="3600" b="1">
              <a:solidFill>
                <a:srgbClr val="000000"/>
              </a:solidFill>
              <a:latin typeface="Roboto Bold"/>
              <a:ea typeface="Roboto Bold"/>
              <a:cs typeface="Roboto Bold"/>
              <a:sym typeface="Roboto Bold"/>
            </a:endParaRPr>
          </a:p>
        </p:txBody>
      </p:sp>
      <p:grpSp>
        <p:nvGrpSpPr>
          <p:cNvPr id="5" name="Group 5"/>
          <p:cNvGrpSpPr/>
          <p:nvPr/>
        </p:nvGrpSpPr>
        <p:grpSpPr>
          <a:xfrm>
            <a:off x="9600047" y="2176763"/>
            <a:ext cx="8231906" cy="1113863"/>
            <a:chOff x="0" y="0"/>
            <a:chExt cx="15660977" cy="2119095"/>
          </a:xfrm>
        </p:grpSpPr>
        <p:sp>
          <p:nvSpPr>
            <p:cNvPr id="6" name="Freeform 6"/>
            <p:cNvSpPr/>
            <p:nvPr/>
          </p:nvSpPr>
          <p:spPr>
            <a:xfrm>
              <a:off x="0" y="0"/>
              <a:ext cx="15660866" cy="2119149"/>
            </a:xfrm>
            <a:custGeom>
              <a:avLst/>
              <a:gdLst/>
              <a:ahLst/>
              <a:cxnLst/>
              <a:rect l="l" t="t" r="r" b="b"/>
              <a:pathLst>
                <a:path w="15660866" h="2119149">
                  <a:moveTo>
                    <a:pt x="0" y="353185"/>
                  </a:moveTo>
                  <a:cubicBezTo>
                    <a:pt x="0" y="158140"/>
                    <a:pt x="784010" y="0"/>
                    <a:pt x="1750988" y="0"/>
                  </a:cubicBezTo>
                  <a:lnTo>
                    <a:pt x="13909878" y="0"/>
                  </a:lnTo>
                  <a:cubicBezTo>
                    <a:pt x="14876856" y="0"/>
                    <a:pt x="15660866" y="158140"/>
                    <a:pt x="15660866" y="353185"/>
                  </a:cubicBezTo>
                  <a:lnTo>
                    <a:pt x="15660866" y="1765887"/>
                  </a:lnTo>
                  <a:cubicBezTo>
                    <a:pt x="15660866" y="1960932"/>
                    <a:pt x="14876856" y="2119072"/>
                    <a:pt x="13909878" y="2119072"/>
                  </a:cubicBezTo>
                  <a:lnTo>
                    <a:pt x="1750988" y="2119072"/>
                  </a:lnTo>
                  <a:cubicBezTo>
                    <a:pt x="784010" y="2119149"/>
                    <a:pt x="0" y="1960972"/>
                    <a:pt x="0" y="1765887"/>
                  </a:cubicBezTo>
                  <a:close/>
                </a:path>
              </a:pathLst>
            </a:custGeom>
            <a:solidFill>
              <a:srgbClr val="EA4827">
                <a:alpha val="6275"/>
              </a:srgbClr>
            </a:solidFill>
          </p:spPr>
          <p:txBody>
            <a:bodyPr/>
            <a:lstStyle/>
            <a:p>
              <a:endParaRPr lang="fr-FR"/>
            </a:p>
          </p:txBody>
        </p:sp>
      </p:grpSp>
      <p:sp>
        <p:nvSpPr>
          <p:cNvPr id="7" name="TextBox 7"/>
          <p:cNvSpPr txBox="1"/>
          <p:nvPr/>
        </p:nvSpPr>
        <p:spPr>
          <a:xfrm>
            <a:off x="10516274" y="2425697"/>
            <a:ext cx="6750248" cy="552450"/>
          </a:xfrm>
          <a:prstGeom prst="rect">
            <a:avLst/>
          </a:prstGeom>
        </p:spPr>
        <p:txBody>
          <a:bodyPr lIns="0" tIns="0" rIns="0" bIns="0" rtlCol="0" anchor="t">
            <a:spAutoFit/>
          </a:bodyPr>
          <a:lstStyle/>
          <a:p>
            <a:pPr algn="ctr">
              <a:lnSpc>
                <a:spcPts val="4320"/>
              </a:lnSpc>
              <a:spcBef>
                <a:spcPct val="0"/>
              </a:spcBef>
            </a:pPr>
            <a:r>
              <a:rPr lang="en-US" sz="3600" b="1">
                <a:solidFill>
                  <a:srgbClr val="000000"/>
                </a:solidFill>
                <a:latin typeface="Roboto Bold"/>
                <a:ea typeface="Roboto Bold"/>
                <a:cs typeface="Roboto Bold"/>
                <a:sym typeface="Roboto Bold"/>
              </a:rPr>
              <a:t>Répartition des personnes âgées</a:t>
            </a:r>
          </a:p>
        </p:txBody>
      </p:sp>
      <p:grpSp>
        <p:nvGrpSpPr>
          <p:cNvPr id="8" name="Group 8"/>
          <p:cNvGrpSpPr/>
          <p:nvPr/>
        </p:nvGrpSpPr>
        <p:grpSpPr>
          <a:xfrm>
            <a:off x="373593" y="8472599"/>
            <a:ext cx="7847397" cy="1330585"/>
            <a:chOff x="0" y="0"/>
            <a:chExt cx="2066804" cy="350442"/>
          </a:xfrm>
        </p:grpSpPr>
        <p:sp>
          <p:nvSpPr>
            <p:cNvPr id="9" name="Freeform 9"/>
            <p:cNvSpPr/>
            <p:nvPr/>
          </p:nvSpPr>
          <p:spPr>
            <a:xfrm>
              <a:off x="0" y="0"/>
              <a:ext cx="2066804" cy="350442"/>
            </a:xfrm>
            <a:custGeom>
              <a:avLst/>
              <a:gdLst/>
              <a:ahLst/>
              <a:cxnLst/>
              <a:rect l="l" t="t" r="r" b="b"/>
              <a:pathLst>
                <a:path w="2066804" h="350442">
                  <a:moveTo>
                    <a:pt x="0" y="0"/>
                  </a:moveTo>
                  <a:lnTo>
                    <a:pt x="2066804" y="0"/>
                  </a:lnTo>
                  <a:lnTo>
                    <a:pt x="2066804" y="350442"/>
                  </a:lnTo>
                  <a:lnTo>
                    <a:pt x="0" y="350442"/>
                  </a:lnTo>
                  <a:close/>
                </a:path>
              </a:pathLst>
            </a:custGeom>
            <a:solidFill>
              <a:srgbClr val="FAFF66">
                <a:alpha val="24706"/>
              </a:srgbClr>
            </a:solidFill>
          </p:spPr>
          <p:txBody>
            <a:bodyPr/>
            <a:lstStyle/>
            <a:p>
              <a:endParaRPr lang="fr-FR"/>
            </a:p>
          </p:txBody>
        </p:sp>
        <p:sp>
          <p:nvSpPr>
            <p:cNvPr id="10" name="TextBox 10"/>
            <p:cNvSpPr txBox="1"/>
            <p:nvPr/>
          </p:nvSpPr>
          <p:spPr>
            <a:xfrm>
              <a:off x="0" y="-57150"/>
              <a:ext cx="2066804" cy="407592"/>
            </a:xfrm>
            <a:prstGeom prst="rect">
              <a:avLst/>
            </a:prstGeom>
          </p:spPr>
          <p:txBody>
            <a:bodyPr lIns="50800" tIns="50800" rIns="50800" bIns="50800" rtlCol="0" anchor="ctr"/>
            <a:lstStyle/>
            <a:p>
              <a:pPr algn="ctr">
                <a:lnSpc>
                  <a:spcPts val="2800"/>
                </a:lnSpc>
              </a:pPr>
              <a:endParaRPr/>
            </a:p>
          </p:txBody>
        </p:sp>
      </p:grpSp>
      <p:grpSp>
        <p:nvGrpSpPr>
          <p:cNvPr id="11" name="Group 11"/>
          <p:cNvGrpSpPr/>
          <p:nvPr/>
        </p:nvGrpSpPr>
        <p:grpSpPr>
          <a:xfrm>
            <a:off x="10004082" y="8513113"/>
            <a:ext cx="7774632" cy="1249557"/>
            <a:chOff x="0" y="0"/>
            <a:chExt cx="2047640" cy="329102"/>
          </a:xfrm>
        </p:grpSpPr>
        <p:sp>
          <p:nvSpPr>
            <p:cNvPr id="12" name="Freeform 12"/>
            <p:cNvSpPr/>
            <p:nvPr/>
          </p:nvSpPr>
          <p:spPr>
            <a:xfrm>
              <a:off x="0" y="0"/>
              <a:ext cx="2047640" cy="329102"/>
            </a:xfrm>
            <a:custGeom>
              <a:avLst/>
              <a:gdLst/>
              <a:ahLst/>
              <a:cxnLst/>
              <a:rect l="l" t="t" r="r" b="b"/>
              <a:pathLst>
                <a:path w="2047640" h="329102">
                  <a:moveTo>
                    <a:pt x="0" y="0"/>
                  </a:moveTo>
                  <a:lnTo>
                    <a:pt x="2047640" y="0"/>
                  </a:lnTo>
                  <a:lnTo>
                    <a:pt x="2047640" y="329102"/>
                  </a:lnTo>
                  <a:lnTo>
                    <a:pt x="0" y="329102"/>
                  </a:lnTo>
                  <a:close/>
                </a:path>
              </a:pathLst>
            </a:custGeom>
            <a:solidFill>
              <a:srgbClr val="EA4827">
                <a:alpha val="8627"/>
              </a:srgbClr>
            </a:solidFill>
          </p:spPr>
          <p:txBody>
            <a:bodyPr/>
            <a:lstStyle/>
            <a:p>
              <a:endParaRPr lang="fr-FR"/>
            </a:p>
          </p:txBody>
        </p:sp>
        <p:sp>
          <p:nvSpPr>
            <p:cNvPr id="13" name="TextBox 13"/>
            <p:cNvSpPr txBox="1"/>
            <p:nvPr/>
          </p:nvSpPr>
          <p:spPr>
            <a:xfrm>
              <a:off x="0" y="-57150"/>
              <a:ext cx="2047640" cy="386252"/>
            </a:xfrm>
            <a:prstGeom prst="rect">
              <a:avLst/>
            </a:prstGeom>
          </p:spPr>
          <p:txBody>
            <a:bodyPr lIns="50800" tIns="50800" rIns="50800" bIns="50800" rtlCol="0" anchor="ctr"/>
            <a:lstStyle/>
            <a:p>
              <a:pPr algn="ctr">
                <a:lnSpc>
                  <a:spcPts val="2800"/>
                </a:lnSpc>
              </a:pPr>
              <a:endParaRPr/>
            </a:p>
          </p:txBody>
        </p:sp>
      </p:grpSp>
      <p:sp>
        <p:nvSpPr>
          <p:cNvPr id="14" name="TextBox 14"/>
          <p:cNvSpPr txBox="1"/>
          <p:nvPr/>
        </p:nvSpPr>
        <p:spPr>
          <a:xfrm>
            <a:off x="10261120" y="8647515"/>
            <a:ext cx="6909759" cy="711200"/>
          </a:xfrm>
          <a:prstGeom prst="rect">
            <a:avLst/>
          </a:prstGeom>
        </p:spPr>
        <p:txBody>
          <a:bodyPr lIns="0" tIns="0" rIns="0" bIns="0" rtlCol="0" anchor="t">
            <a:spAutoFit/>
          </a:bodyPr>
          <a:lstStyle/>
          <a:p>
            <a:pPr marL="0" lvl="0" indent="0" algn="just">
              <a:lnSpc>
                <a:spcPts val="2800"/>
              </a:lnSpc>
              <a:spcBef>
                <a:spcPct val="0"/>
              </a:spcBef>
            </a:pPr>
            <a:r>
              <a:rPr lang="en-US" sz="2000">
                <a:solidFill>
                  <a:srgbClr val="000000"/>
                </a:solidFill>
                <a:latin typeface="Roboto"/>
                <a:ea typeface="Roboto"/>
                <a:cs typeface="Roboto"/>
                <a:sym typeface="Roboto"/>
              </a:rPr>
              <a:t>La proportion des personnes âgées est très faible et la majorité partent.</a:t>
            </a:r>
          </a:p>
        </p:txBody>
      </p:sp>
      <p:sp>
        <p:nvSpPr>
          <p:cNvPr id="15" name="Freeform 15"/>
          <p:cNvSpPr/>
          <p:nvPr/>
        </p:nvSpPr>
        <p:spPr>
          <a:xfrm>
            <a:off x="0" y="3430973"/>
            <a:ext cx="9144000" cy="5104998"/>
          </a:xfrm>
          <a:custGeom>
            <a:avLst/>
            <a:gdLst/>
            <a:ahLst/>
            <a:cxnLst/>
            <a:rect l="l" t="t" r="r" b="b"/>
            <a:pathLst>
              <a:path w="9144000" h="5104998">
                <a:moveTo>
                  <a:pt x="0" y="0"/>
                </a:moveTo>
                <a:lnTo>
                  <a:pt x="9144000" y="0"/>
                </a:lnTo>
                <a:lnTo>
                  <a:pt x="9144000" y="5104998"/>
                </a:lnTo>
                <a:lnTo>
                  <a:pt x="0" y="5104998"/>
                </a:lnTo>
                <a:lnTo>
                  <a:pt x="0" y="0"/>
                </a:lnTo>
                <a:close/>
              </a:path>
            </a:pathLst>
          </a:custGeom>
          <a:blipFill>
            <a:blip r:embed="rId3"/>
            <a:stretch>
              <a:fillRect t="-18970"/>
            </a:stretch>
          </a:blipFill>
        </p:spPr>
        <p:txBody>
          <a:bodyPr/>
          <a:lstStyle/>
          <a:p>
            <a:endParaRPr lang="fr-FR"/>
          </a:p>
        </p:txBody>
      </p:sp>
      <p:sp>
        <p:nvSpPr>
          <p:cNvPr id="16" name="Freeform 16"/>
          <p:cNvSpPr/>
          <p:nvPr/>
        </p:nvSpPr>
        <p:spPr>
          <a:xfrm>
            <a:off x="9144000" y="3360043"/>
            <a:ext cx="9144000" cy="5087446"/>
          </a:xfrm>
          <a:custGeom>
            <a:avLst/>
            <a:gdLst/>
            <a:ahLst/>
            <a:cxnLst/>
            <a:rect l="l" t="t" r="r" b="b"/>
            <a:pathLst>
              <a:path w="9144000" h="5087446">
                <a:moveTo>
                  <a:pt x="0" y="0"/>
                </a:moveTo>
                <a:lnTo>
                  <a:pt x="9144000" y="0"/>
                </a:lnTo>
                <a:lnTo>
                  <a:pt x="9144000" y="5087447"/>
                </a:lnTo>
                <a:lnTo>
                  <a:pt x="0" y="5087447"/>
                </a:lnTo>
                <a:lnTo>
                  <a:pt x="0" y="0"/>
                </a:lnTo>
                <a:close/>
              </a:path>
            </a:pathLst>
          </a:custGeom>
          <a:blipFill>
            <a:blip r:embed="rId4"/>
            <a:stretch>
              <a:fillRect t="-7150"/>
            </a:stretch>
          </a:blipFill>
        </p:spPr>
        <p:txBody>
          <a:bodyPr/>
          <a:lstStyle/>
          <a:p>
            <a:endParaRPr lang="fr-FR"/>
          </a:p>
        </p:txBody>
      </p:sp>
      <p:sp>
        <p:nvSpPr>
          <p:cNvPr id="17" name="TextBox 17"/>
          <p:cNvSpPr txBox="1"/>
          <p:nvPr/>
        </p:nvSpPr>
        <p:spPr>
          <a:xfrm>
            <a:off x="666767" y="746531"/>
            <a:ext cx="16276350" cy="771525"/>
          </a:xfrm>
          <a:prstGeom prst="rect">
            <a:avLst/>
          </a:prstGeom>
        </p:spPr>
        <p:txBody>
          <a:bodyPr lIns="0" tIns="0" rIns="0" bIns="0" rtlCol="0" anchor="t">
            <a:spAutoFit/>
          </a:bodyPr>
          <a:lstStyle/>
          <a:p>
            <a:pPr algn="ctr">
              <a:lnSpc>
                <a:spcPts val="6000"/>
              </a:lnSpc>
            </a:pPr>
            <a:r>
              <a:rPr lang="en-US" sz="5000" b="1">
                <a:solidFill>
                  <a:srgbClr val="000000"/>
                </a:solidFill>
                <a:latin typeface="Roboto Bold"/>
                <a:ea typeface="Roboto Bold"/>
                <a:cs typeface="Roboto Bold"/>
                <a:sym typeface="Roboto Bold"/>
              </a:rPr>
              <a:t>Répartition par Partenariat &amp; Age</a:t>
            </a:r>
          </a:p>
        </p:txBody>
      </p:sp>
      <p:sp>
        <p:nvSpPr>
          <p:cNvPr id="18" name="TextBox 18"/>
          <p:cNvSpPr txBox="1"/>
          <p:nvPr/>
        </p:nvSpPr>
        <p:spPr>
          <a:xfrm>
            <a:off x="624707" y="8739559"/>
            <a:ext cx="6558367" cy="1063625"/>
          </a:xfrm>
          <a:prstGeom prst="rect">
            <a:avLst/>
          </a:prstGeom>
        </p:spPr>
        <p:txBody>
          <a:bodyPr lIns="0" tIns="0" rIns="0" bIns="0" rtlCol="0" anchor="t">
            <a:spAutoFit/>
          </a:bodyPr>
          <a:lstStyle/>
          <a:p>
            <a:pPr algn="just">
              <a:lnSpc>
                <a:spcPts val="2800"/>
              </a:lnSpc>
            </a:pPr>
            <a:r>
              <a:rPr lang="en-US" sz="2000">
                <a:solidFill>
                  <a:srgbClr val="000000"/>
                </a:solidFill>
                <a:latin typeface="Roboto"/>
                <a:ea typeface="Roboto"/>
                <a:cs typeface="Roboto"/>
                <a:sym typeface="Roboto"/>
              </a:rPr>
              <a:t>Les clients qui n'ont pas de partenaire sont plus susceptibles de partir (churn).</a:t>
            </a:r>
          </a:p>
          <a:p>
            <a:pPr algn="just">
              <a:lnSpc>
                <a:spcPts val="2800"/>
              </a:lnSpc>
            </a:pPr>
            <a:endParaRPr lang="en-US" sz="2000">
              <a:solidFill>
                <a:srgbClr val="000000"/>
              </a:solidFill>
              <a:latin typeface="Roboto"/>
              <a:ea typeface="Roboto"/>
              <a:cs typeface="Roboto"/>
              <a:sym typeface="Roboto"/>
            </a:endParaRPr>
          </a:p>
        </p:txBody>
      </p:sp>
      <p:grpSp>
        <p:nvGrpSpPr>
          <p:cNvPr id="19" name="Group 19"/>
          <p:cNvGrpSpPr/>
          <p:nvPr/>
        </p:nvGrpSpPr>
        <p:grpSpPr>
          <a:xfrm>
            <a:off x="9010800" y="5180672"/>
            <a:ext cx="133200" cy="802800"/>
            <a:chOff x="0" y="0"/>
            <a:chExt cx="177600" cy="1070400"/>
          </a:xfrm>
        </p:grpSpPr>
        <p:sp>
          <p:nvSpPr>
            <p:cNvPr id="20" name="Freeform 20"/>
            <p:cNvSpPr/>
            <p:nvPr/>
          </p:nvSpPr>
          <p:spPr>
            <a:xfrm>
              <a:off x="0" y="0"/>
              <a:ext cx="177546" cy="1070356"/>
            </a:xfrm>
            <a:custGeom>
              <a:avLst/>
              <a:gdLst/>
              <a:ahLst/>
              <a:cxnLst/>
              <a:rect l="l" t="t" r="r" b="b"/>
              <a:pathLst>
                <a:path w="177546" h="1070356">
                  <a:moveTo>
                    <a:pt x="0" y="88773"/>
                  </a:moveTo>
                  <a:cubicBezTo>
                    <a:pt x="0" y="39751"/>
                    <a:pt x="39751" y="0"/>
                    <a:pt x="88773" y="0"/>
                  </a:cubicBezTo>
                  <a:cubicBezTo>
                    <a:pt x="137795" y="0"/>
                    <a:pt x="177546" y="39751"/>
                    <a:pt x="177546" y="88773"/>
                  </a:cubicBezTo>
                  <a:lnTo>
                    <a:pt x="177546" y="981583"/>
                  </a:lnTo>
                  <a:cubicBezTo>
                    <a:pt x="177546" y="1030605"/>
                    <a:pt x="137795" y="1070356"/>
                    <a:pt x="88773" y="1070356"/>
                  </a:cubicBezTo>
                  <a:cubicBezTo>
                    <a:pt x="39751" y="1070356"/>
                    <a:pt x="0" y="1030605"/>
                    <a:pt x="0" y="981583"/>
                  </a:cubicBezTo>
                  <a:close/>
                </a:path>
              </a:pathLst>
            </a:custGeom>
            <a:solidFill>
              <a:srgbClr val="E99B27"/>
            </a:solidFill>
          </p:spPr>
          <p:txBody>
            <a:bodyPr/>
            <a:lstStyle/>
            <a:p>
              <a:endParaRPr lang="fr-FR"/>
            </a:p>
          </p:txBody>
        </p:sp>
      </p:grpSp>
      <p:grpSp>
        <p:nvGrpSpPr>
          <p:cNvPr id="21" name="Group 21"/>
          <p:cNvGrpSpPr/>
          <p:nvPr/>
        </p:nvGrpSpPr>
        <p:grpSpPr>
          <a:xfrm>
            <a:off x="-19050" y="0"/>
            <a:ext cx="2671895" cy="421200"/>
            <a:chOff x="0" y="0"/>
            <a:chExt cx="703709" cy="110933"/>
          </a:xfrm>
        </p:grpSpPr>
        <p:sp>
          <p:nvSpPr>
            <p:cNvPr id="22" name="Freeform 22"/>
            <p:cNvSpPr/>
            <p:nvPr/>
          </p:nvSpPr>
          <p:spPr>
            <a:xfrm>
              <a:off x="0" y="0"/>
              <a:ext cx="703709" cy="110933"/>
            </a:xfrm>
            <a:custGeom>
              <a:avLst/>
              <a:gdLst/>
              <a:ahLst/>
              <a:cxnLst/>
              <a:rect l="l" t="t" r="r" b="b"/>
              <a:pathLst>
                <a:path w="703709" h="110933">
                  <a:moveTo>
                    <a:pt x="0" y="0"/>
                  </a:moveTo>
                  <a:lnTo>
                    <a:pt x="703709" y="0"/>
                  </a:lnTo>
                  <a:lnTo>
                    <a:pt x="703709" y="110933"/>
                  </a:lnTo>
                  <a:lnTo>
                    <a:pt x="0" y="110933"/>
                  </a:lnTo>
                  <a:close/>
                </a:path>
              </a:pathLst>
            </a:custGeom>
            <a:solidFill>
              <a:srgbClr val="FFEB9C"/>
            </a:solidFill>
          </p:spPr>
          <p:txBody>
            <a:bodyPr/>
            <a:lstStyle/>
            <a:p>
              <a:endParaRPr lang="fr-FR"/>
            </a:p>
          </p:txBody>
        </p:sp>
        <p:sp>
          <p:nvSpPr>
            <p:cNvPr id="23" name="TextBox 23"/>
            <p:cNvSpPr txBox="1"/>
            <p:nvPr/>
          </p:nvSpPr>
          <p:spPr>
            <a:xfrm>
              <a:off x="0" y="-57150"/>
              <a:ext cx="703709" cy="168083"/>
            </a:xfrm>
            <a:prstGeom prst="rect">
              <a:avLst/>
            </a:prstGeom>
          </p:spPr>
          <p:txBody>
            <a:bodyPr lIns="50800" tIns="50800" rIns="50800" bIns="50800" rtlCol="0" anchor="ctr"/>
            <a:lstStyle/>
            <a:p>
              <a:pPr algn="ctr">
                <a:lnSpc>
                  <a:spcPts val="2800"/>
                </a:lnSpc>
              </a:pPr>
              <a:endParaRPr/>
            </a:p>
          </p:txBody>
        </p:sp>
      </p:grpSp>
      <p:sp>
        <p:nvSpPr>
          <p:cNvPr id="24" name="TextBox 24"/>
          <p:cNvSpPr txBox="1"/>
          <p:nvPr/>
        </p:nvSpPr>
        <p:spPr>
          <a:xfrm>
            <a:off x="310455" y="66455"/>
            <a:ext cx="1607939" cy="250190"/>
          </a:xfrm>
          <a:prstGeom prst="rect">
            <a:avLst/>
          </a:prstGeom>
        </p:spPr>
        <p:txBody>
          <a:bodyPr lIns="0" tIns="0" rIns="0" bIns="0" rtlCol="0" anchor="t">
            <a:spAutoFit/>
          </a:bodyPr>
          <a:lstStyle/>
          <a:p>
            <a:pPr algn="ctr">
              <a:lnSpc>
                <a:spcPts val="1959"/>
              </a:lnSpc>
            </a:pPr>
            <a:r>
              <a:rPr lang="en-US" sz="1399">
                <a:solidFill>
                  <a:srgbClr val="000000"/>
                </a:solidFill>
                <a:latin typeface="Roboto"/>
                <a:ea typeface="Roboto"/>
                <a:cs typeface="Roboto"/>
                <a:sym typeface="Roboto"/>
              </a:rPr>
              <a:t>Analyse exploratoire</a:t>
            </a:r>
          </a:p>
        </p:txBody>
      </p:sp>
      <p:sp>
        <p:nvSpPr>
          <p:cNvPr id="25" name="TextBox 25"/>
          <p:cNvSpPr txBox="1"/>
          <p:nvPr/>
        </p:nvSpPr>
        <p:spPr>
          <a:xfrm>
            <a:off x="17831953" y="9755559"/>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Open Sans"/>
                <a:ea typeface="Open Sans"/>
                <a:cs typeface="Open Sans"/>
                <a:sym typeface="Open Sans"/>
              </a:rPr>
              <a:t>11</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06918" y="2214863"/>
            <a:ext cx="7318200" cy="801384"/>
            <a:chOff x="0" y="0"/>
            <a:chExt cx="13922676" cy="1524612"/>
          </a:xfrm>
        </p:grpSpPr>
        <p:sp>
          <p:nvSpPr>
            <p:cNvPr id="3" name="Freeform 3"/>
            <p:cNvSpPr/>
            <p:nvPr/>
          </p:nvSpPr>
          <p:spPr>
            <a:xfrm>
              <a:off x="0" y="0"/>
              <a:ext cx="13922577" cy="1524666"/>
            </a:xfrm>
            <a:custGeom>
              <a:avLst/>
              <a:gdLst/>
              <a:ahLst/>
              <a:cxnLst/>
              <a:rect l="l" t="t" r="r" b="b"/>
              <a:pathLst>
                <a:path w="13922577" h="1524666">
                  <a:moveTo>
                    <a:pt x="0" y="254104"/>
                  </a:moveTo>
                  <a:cubicBezTo>
                    <a:pt x="0" y="113776"/>
                    <a:pt x="696988" y="0"/>
                    <a:pt x="1556636" y="0"/>
                  </a:cubicBezTo>
                  <a:lnTo>
                    <a:pt x="12365941" y="0"/>
                  </a:lnTo>
                  <a:cubicBezTo>
                    <a:pt x="13225590" y="0"/>
                    <a:pt x="13922577" y="113776"/>
                    <a:pt x="13922577" y="254104"/>
                  </a:cubicBezTo>
                  <a:lnTo>
                    <a:pt x="13922577" y="1270491"/>
                  </a:lnTo>
                  <a:cubicBezTo>
                    <a:pt x="13922577" y="1410820"/>
                    <a:pt x="13225590" y="1524595"/>
                    <a:pt x="12365941" y="1524595"/>
                  </a:cubicBezTo>
                  <a:lnTo>
                    <a:pt x="1556636" y="1524595"/>
                  </a:lnTo>
                  <a:cubicBezTo>
                    <a:pt x="696988" y="1524666"/>
                    <a:pt x="0" y="1410848"/>
                    <a:pt x="0" y="1270491"/>
                  </a:cubicBezTo>
                  <a:close/>
                </a:path>
              </a:pathLst>
            </a:custGeom>
            <a:solidFill>
              <a:srgbClr val="E4EA27">
                <a:alpha val="6275"/>
              </a:srgbClr>
            </a:solidFill>
          </p:spPr>
          <p:txBody>
            <a:bodyPr/>
            <a:lstStyle/>
            <a:p>
              <a:endParaRPr lang="fr-FR"/>
            </a:p>
          </p:txBody>
        </p:sp>
      </p:grpSp>
      <p:sp>
        <p:nvSpPr>
          <p:cNvPr id="4" name="TextBox 4"/>
          <p:cNvSpPr txBox="1"/>
          <p:nvPr/>
        </p:nvSpPr>
        <p:spPr>
          <a:xfrm>
            <a:off x="435720" y="2406647"/>
            <a:ext cx="7060595" cy="742950"/>
          </a:xfrm>
          <a:prstGeom prst="rect">
            <a:avLst/>
          </a:prstGeom>
        </p:spPr>
        <p:txBody>
          <a:bodyPr lIns="0" tIns="0" rIns="0" bIns="0" rtlCol="0" anchor="t">
            <a:spAutoFit/>
          </a:bodyPr>
          <a:lstStyle/>
          <a:p>
            <a:pPr algn="ctr">
              <a:lnSpc>
                <a:spcPts val="2999"/>
              </a:lnSpc>
            </a:pPr>
            <a:r>
              <a:rPr lang="en-US" sz="2499" b="1">
                <a:solidFill>
                  <a:srgbClr val="000000"/>
                </a:solidFill>
                <a:latin typeface="Roboto Bold"/>
                <a:ea typeface="Roboto Bold"/>
                <a:cs typeface="Roboto Bold"/>
                <a:sym typeface="Roboto Bold"/>
              </a:rPr>
              <a:t>Churn par rapport à la sécurité en ligne</a:t>
            </a:r>
          </a:p>
          <a:p>
            <a:pPr algn="ctr">
              <a:lnSpc>
                <a:spcPts val="2999"/>
              </a:lnSpc>
              <a:spcBef>
                <a:spcPct val="0"/>
              </a:spcBef>
            </a:pPr>
            <a:endParaRPr lang="en-US" sz="2499" b="1">
              <a:solidFill>
                <a:srgbClr val="000000"/>
              </a:solidFill>
              <a:latin typeface="Roboto Bold"/>
              <a:ea typeface="Roboto Bold"/>
              <a:cs typeface="Roboto Bold"/>
              <a:sym typeface="Roboto Bold"/>
            </a:endParaRPr>
          </a:p>
        </p:txBody>
      </p:sp>
      <p:grpSp>
        <p:nvGrpSpPr>
          <p:cNvPr id="5" name="Group 5"/>
          <p:cNvGrpSpPr/>
          <p:nvPr/>
        </p:nvGrpSpPr>
        <p:grpSpPr>
          <a:xfrm>
            <a:off x="9600047" y="2214863"/>
            <a:ext cx="8231906" cy="772809"/>
            <a:chOff x="0" y="0"/>
            <a:chExt cx="15660977" cy="1470248"/>
          </a:xfrm>
        </p:grpSpPr>
        <p:sp>
          <p:nvSpPr>
            <p:cNvPr id="6" name="Freeform 6"/>
            <p:cNvSpPr/>
            <p:nvPr/>
          </p:nvSpPr>
          <p:spPr>
            <a:xfrm>
              <a:off x="0" y="0"/>
              <a:ext cx="15660866" cy="1470303"/>
            </a:xfrm>
            <a:custGeom>
              <a:avLst/>
              <a:gdLst/>
              <a:ahLst/>
              <a:cxnLst/>
              <a:rect l="l" t="t" r="r" b="b"/>
              <a:pathLst>
                <a:path w="15660866" h="1470303">
                  <a:moveTo>
                    <a:pt x="0" y="245043"/>
                  </a:moveTo>
                  <a:cubicBezTo>
                    <a:pt x="0" y="109719"/>
                    <a:pt x="784010" y="0"/>
                    <a:pt x="1750988" y="0"/>
                  </a:cubicBezTo>
                  <a:lnTo>
                    <a:pt x="13909878" y="0"/>
                  </a:lnTo>
                  <a:cubicBezTo>
                    <a:pt x="14876856" y="0"/>
                    <a:pt x="15660866" y="109719"/>
                    <a:pt x="15660866" y="245043"/>
                  </a:cubicBezTo>
                  <a:lnTo>
                    <a:pt x="15660866" y="1225189"/>
                  </a:lnTo>
                  <a:cubicBezTo>
                    <a:pt x="15660866" y="1360514"/>
                    <a:pt x="14876856" y="1470233"/>
                    <a:pt x="13909878" y="1470233"/>
                  </a:cubicBezTo>
                  <a:lnTo>
                    <a:pt x="1750988" y="1470233"/>
                  </a:lnTo>
                  <a:cubicBezTo>
                    <a:pt x="784010" y="1470303"/>
                    <a:pt x="0" y="1360541"/>
                    <a:pt x="0" y="1225189"/>
                  </a:cubicBezTo>
                  <a:close/>
                </a:path>
              </a:pathLst>
            </a:custGeom>
            <a:solidFill>
              <a:srgbClr val="EA4827">
                <a:alpha val="6275"/>
              </a:srgbClr>
            </a:solidFill>
          </p:spPr>
          <p:txBody>
            <a:bodyPr/>
            <a:lstStyle/>
            <a:p>
              <a:endParaRPr lang="fr-FR"/>
            </a:p>
          </p:txBody>
        </p:sp>
      </p:grpSp>
      <p:grpSp>
        <p:nvGrpSpPr>
          <p:cNvPr id="7" name="Group 7"/>
          <p:cNvGrpSpPr/>
          <p:nvPr/>
        </p:nvGrpSpPr>
        <p:grpSpPr>
          <a:xfrm>
            <a:off x="373593" y="8472599"/>
            <a:ext cx="7847397" cy="1330585"/>
            <a:chOff x="0" y="0"/>
            <a:chExt cx="2066804" cy="350442"/>
          </a:xfrm>
        </p:grpSpPr>
        <p:sp>
          <p:nvSpPr>
            <p:cNvPr id="8" name="Freeform 8"/>
            <p:cNvSpPr/>
            <p:nvPr/>
          </p:nvSpPr>
          <p:spPr>
            <a:xfrm>
              <a:off x="0" y="0"/>
              <a:ext cx="2066804" cy="350442"/>
            </a:xfrm>
            <a:custGeom>
              <a:avLst/>
              <a:gdLst/>
              <a:ahLst/>
              <a:cxnLst/>
              <a:rect l="l" t="t" r="r" b="b"/>
              <a:pathLst>
                <a:path w="2066804" h="350442">
                  <a:moveTo>
                    <a:pt x="0" y="0"/>
                  </a:moveTo>
                  <a:lnTo>
                    <a:pt x="2066804" y="0"/>
                  </a:lnTo>
                  <a:lnTo>
                    <a:pt x="2066804" y="350442"/>
                  </a:lnTo>
                  <a:lnTo>
                    <a:pt x="0" y="350442"/>
                  </a:lnTo>
                  <a:close/>
                </a:path>
              </a:pathLst>
            </a:custGeom>
            <a:solidFill>
              <a:srgbClr val="FAFF66">
                <a:alpha val="24706"/>
              </a:srgbClr>
            </a:solidFill>
          </p:spPr>
          <p:txBody>
            <a:bodyPr/>
            <a:lstStyle/>
            <a:p>
              <a:endParaRPr lang="fr-FR"/>
            </a:p>
          </p:txBody>
        </p:sp>
        <p:sp>
          <p:nvSpPr>
            <p:cNvPr id="9" name="TextBox 9"/>
            <p:cNvSpPr txBox="1"/>
            <p:nvPr/>
          </p:nvSpPr>
          <p:spPr>
            <a:xfrm>
              <a:off x="0" y="-57150"/>
              <a:ext cx="2066804" cy="407592"/>
            </a:xfrm>
            <a:prstGeom prst="rect">
              <a:avLst/>
            </a:prstGeom>
          </p:spPr>
          <p:txBody>
            <a:bodyPr lIns="50800" tIns="50800" rIns="50800" bIns="50800" rtlCol="0" anchor="ctr"/>
            <a:lstStyle/>
            <a:p>
              <a:pPr algn="ctr">
                <a:lnSpc>
                  <a:spcPts val="2800"/>
                </a:lnSpc>
              </a:pPr>
              <a:endParaRPr/>
            </a:p>
          </p:txBody>
        </p:sp>
      </p:grpSp>
      <p:grpSp>
        <p:nvGrpSpPr>
          <p:cNvPr id="10" name="Group 10"/>
          <p:cNvGrpSpPr/>
          <p:nvPr/>
        </p:nvGrpSpPr>
        <p:grpSpPr>
          <a:xfrm>
            <a:off x="10004082" y="8513113"/>
            <a:ext cx="7774632" cy="1249557"/>
            <a:chOff x="0" y="0"/>
            <a:chExt cx="2047640" cy="329102"/>
          </a:xfrm>
        </p:grpSpPr>
        <p:sp>
          <p:nvSpPr>
            <p:cNvPr id="11" name="Freeform 11"/>
            <p:cNvSpPr/>
            <p:nvPr/>
          </p:nvSpPr>
          <p:spPr>
            <a:xfrm>
              <a:off x="0" y="0"/>
              <a:ext cx="2047640" cy="329102"/>
            </a:xfrm>
            <a:custGeom>
              <a:avLst/>
              <a:gdLst/>
              <a:ahLst/>
              <a:cxnLst/>
              <a:rect l="l" t="t" r="r" b="b"/>
              <a:pathLst>
                <a:path w="2047640" h="329102">
                  <a:moveTo>
                    <a:pt x="0" y="0"/>
                  </a:moveTo>
                  <a:lnTo>
                    <a:pt x="2047640" y="0"/>
                  </a:lnTo>
                  <a:lnTo>
                    <a:pt x="2047640" y="329102"/>
                  </a:lnTo>
                  <a:lnTo>
                    <a:pt x="0" y="329102"/>
                  </a:lnTo>
                  <a:close/>
                </a:path>
              </a:pathLst>
            </a:custGeom>
            <a:solidFill>
              <a:srgbClr val="EA4827">
                <a:alpha val="8627"/>
              </a:srgbClr>
            </a:solidFill>
          </p:spPr>
          <p:txBody>
            <a:bodyPr/>
            <a:lstStyle/>
            <a:p>
              <a:endParaRPr lang="fr-FR"/>
            </a:p>
          </p:txBody>
        </p:sp>
        <p:sp>
          <p:nvSpPr>
            <p:cNvPr id="12" name="TextBox 12"/>
            <p:cNvSpPr txBox="1"/>
            <p:nvPr/>
          </p:nvSpPr>
          <p:spPr>
            <a:xfrm>
              <a:off x="0" y="-57150"/>
              <a:ext cx="2047640" cy="386252"/>
            </a:xfrm>
            <a:prstGeom prst="rect">
              <a:avLst/>
            </a:prstGeom>
          </p:spPr>
          <p:txBody>
            <a:bodyPr lIns="50800" tIns="50800" rIns="50800" bIns="50800" rtlCol="0" anchor="ctr"/>
            <a:lstStyle/>
            <a:p>
              <a:pPr algn="ctr">
                <a:lnSpc>
                  <a:spcPts val="2800"/>
                </a:lnSpc>
              </a:pPr>
              <a:endParaRPr/>
            </a:p>
          </p:txBody>
        </p:sp>
      </p:grpSp>
      <p:sp>
        <p:nvSpPr>
          <p:cNvPr id="13" name="Freeform 13"/>
          <p:cNvSpPr/>
          <p:nvPr/>
        </p:nvSpPr>
        <p:spPr>
          <a:xfrm>
            <a:off x="0" y="3424212"/>
            <a:ext cx="8941780" cy="5023278"/>
          </a:xfrm>
          <a:custGeom>
            <a:avLst/>
            <a:gdLst/>
            <a:ahLst/>
            <a:cxnLst/>
            <a:rect l="l" t="t" r="r" b="b"/>
            <a:pathLst>
              <a:path w="8941780" h="5023278">
                <a:moveTo>
                  <a:pt x="0" y="0"/>
                </a:moveTo>
                <a:lnTo>
                  <a:pt x="8941780" y="0"/>
                </a:lnTo>
                <a:lnTo>
                  <a:pt x="8941780" y="5023278"/>
                </a:lnTo>
                <a:lnTo>
                  <a:pt x="0" y="5023278"/>
                </a:lnTo>
                <a:lnTo>
                  <a:pt x="0" y="0"/>
                </a:lnTo>
                <a:close/>
              </a:path>
            </a:pathLst>
          </a:custGeom>
          <a:blipFill>
            <a:blip r:embed="rId3"/>
            <a:stretch>
              <a:fillRect t="-16068"/>
            </a:stretch>
          </a:blipFill>
        </p:spPr>
        <p:txBody>
          <a:bodyPr/>
          <a:lstStyle/>
          <a:p>
            <a:endParaRPr lang="fr-FR"/>
          </a:p>
        </p:txBody>
      </p:sp>
      <p:sp>
        <p:nvSpPr>
          <p:cNvPr id="14" name="Freeform 14"/>
          <p:cNvSpPr/>
          <p:nvPr/>
        </p:nvSpPr>
        <p:spPr>
          <a:xfrm>
            <a:off x="9332787" y="3254519"/>
            <a:ext cx="8955213" cy="5192971"/>
          </a:xfrm>
          <a:custGeom>
            <a:avLst/>
            <a:gdLst/>
            <a:ahLst/>
            <a:cxnLst/>
            <a:rect l="l" t="t" r="r" b="b"/>
            <a:pathLst>
              <a:path w="8955213" h="5192971">
                <a:moveTo>
                  <a:pt x="0" y="0"/>
                </a:moveTo>
                <a:lnTo>
                  <a:pt x="8955213" y="0"/>
                </a:lnTo>
                <a:lnTo>
                  <a:pt x="8955213" y="5192971"/>
                </a:lnTo>
                <a:lnTo>
                  <a:pt x="0" y="5192971"/>
                </a:lnTo>
                <a:lnTo>
                  <a:pt x="0" y="0"/>
                </a:lnTo>
                <a:close/>
              </a:path>
            </a:pathLst>
          </a:custGeom>
          <a:blipFill>
            <a:blip r:embed="rId4"/>
            <a:stretch>
              <a:fillRect l="-4534" t="-6149"/>
            </a:stretch>
          </a:blipFill>
        </p:spPr>
        <p:txBody>
          <a:bodyPr/>
          <a:lstStyle/>
          <a:p>
            <a:endParaRPr lang="fr-FR"/>
          </a:p>
        </p:txBody>
      </p:sp>
      <p:sp>
        <p:nvSpPr>
          <p:cNvPr id="15" name="TextBox 15"/>
          <p:cNvSpPr txBox="1"/>
          <p:nvPr/>
        </p:nvSpPr>
        <p:spPr>
          <a:xfrm>
            <a:off x="10647243" y="2406647"/>
            <a:ext cx="6488311" cy="371475"/>
          </a:xfrm>
          <a:prstGeom prst="rect">
            <a:avLst/>
          </a:prstGeom>
        </p:spPr>
        <p:txBody>
          <a:bodyPr lIns="0" tIns="0" rIns="0" bIns="0" rtlCol="0" anchor="t">
            <a:spAutoFit/>
          </a:bodyPr>
          <a:lstStyle/>
          <a:p>
            <a:pPr algn="ctr">
              <a:lnSpc>
                <a:spcPts val="2999"/>
              </a:lnSpc>
              <a:spcBef>
                <a:spcPct val="0"/>
              </a:spcBef>
            </a:pPr>
            <a:r>
              <a:rPr lang="en-US" sz="2499" b="1">
                <a:solidFill>
                  <a:srgbClr val="000000"/>
                </a:solidFill>
                <a:latin typeface="Roboto Bold"/>
                <a:ea typeface="Roboto Bold"/>
                <a:cs typeface="Roboto Bold"/>
                <a:sym typeface="Roboto Bold"/>
              </a:rPr>
              <a:t>Churn par rapport à la facturation sans papier</a:t>
            </a:r>
          </a:p>
        </p:txBody>
      </p:sp>
      <p:sp>
        <p:nvSpPr>
          <p:cNvPr id="16" name="TextBox 16"/>
          <p:cNvSpPr txBox="1"/>
          <p:nvPr/>
        </p:nvSpPr>
        <p:spPr>
          <a:xfrm>
            <a:off x="10261120" y="8647515"/>
            <a:ext cx="6909759" cy="1063625"/>
          </a:xfrm>
          <a:prstGeom prst="rect">
            <a:avLst/>
          </a:prstGeom>
        </p:spPr>
        <p:txBody>
          <a:bodyPr lIns="0" tIns="0" rIns="0" bIns="0" rtlCol="0" anchor="t">
            <a:spAutoFit/>
          </a:bodyPr>
          <a:lstStyle/>
          <a:p>
            <a:pPr algn="just">
              <a:lnSpc>
                <a:spcPts val="2800"/>
              </a:lnSpc>
            </a:pPr>
            <a:r>
              <a:rPr lang="en-US" sz="2000">
                <a:solidFill>
                  <a:srgbClr val="000000"/>
                </a:solidFill>
                <a:latin typeface="Roboto"/>
                <a:ea typeface="Roboto"/>
                <a:cs typeface="Roboto"/>
                <a:sym typeface="Roboto"/>
              </a:rPr>
              <a:t>Les clients avec facturation sans papier sont plus susceptibles de partir.</a:t>
            </a:r>
          </a:p>
          <a:p>
            <a:pPr marL="0" lvl="0" indent="0" algn="just">
              <a:lnSpc>
                <a:spcPts val="2800"/>
              </a:lnSpc>
              <a:spcBef>
                <a:spcPct val="0"/>
              </a:spcBef>
            </a:pPr>
            <a:endParaRPr lang="en-US" sz="2000">
              <a:solidFill>
                <a:srgbClr val="000000"/>
              </a:solidFill>
              <a:latin typeface="Roboto"/>
              <a:ea typeface="Roboto"/>
              <a:cs typeface="Roboto"/>
              <a:sym typeface="Roboto"/>
            </a:endParaRPr>
          </a:p>
        </p:txBody>
      </p:sp>
      <p:sp>
        <p:nvSpPr>
          <p:cNvPr id="17" name="TextBox 17"/>
          <p:cNvSpPr txBox="1"/>
          <p:nvPr/>
        </p:nvSpPr>
        <p:spPr>
          <a:xfrm>
            <a:off x="1005825" y="708575"/>
            <a:ext cx="16276350" cy="771525"/>
          </a:xfrm>
          <a:prstGeom prst="rect">
            <a:avLst/>
          </a:prstGeom>
        </p:spPr>
        <p:txBody>
          <a:bodyPr lIns="0" tIns="0" rIns="0" bIns="0" rtlCol="0" anchor="t">
            <a:spAutoFit/>
          </a:bodyPr>
          <a:lstStyle/>
          <a:p>
            <a:pPr algn="ctr">
              <a:lnSpc>
                <a:spcPts val="6000"/>
              </a:lnSpc>
            </a:pPr>
            <a:r>
              <a:rPr lang="en-US" sz="5000" b="1">
                <a:solidFill>
                  <a:srgbClr val="000000"/>
                </a:solidFill>
                <a:latin typeface="Roboto Bold"/>
                <a:ea typeface="Roboto Bold"/>
                <a:cs typeface="Roboto Bold"/>
                <a:sym typeface="Roboto Bold"/>
              </a:rPr>
              <a:t>Répartition par Sécurité &amp; Facturation</a:t>
            </a:r>
          </a:p>
        </p:txBody>
      </p:sp>
      <p:sp>
        <p:nvSpPr>
          <p:cNvPr id="18" name="TextBox 18"/>
          <p:cNvSpPr txBox="1"/>
          <p:nvPr/>
        </p:nvSpPr>
        <p:spPr>
          <a:xfrm>
            <a:off x="624707" y="8739559"/>
            <a:ext cx="6558367" cy="1063625"/>
          </a:xfrm>
          <a:prstGeom prst="rect">
            <a:avLst/>
          </a:prstGeom>
        </p:spPr>
        <p:txBody>
          <a:bodyPr lIns="0" tIns="0" rIns="0" bIns="0" rtlCol="0" anchor="t">
            <a:spAutoFit/>
          </a:bodyPr>
          <a:lstStyle/>
          <a:p>
            <a:pPr algn="just">
              <a:lnSpc>
                <a:spcPts val="2800"/>
              </a:lnSpc>
            </a:pPr>
            <a:r>
              <a:rPr lang="en-US" sz="2000">
                <a:solidFill>
                  <a:srgbClr val="000000"/>
                </a:solidFill>
                <a:latin typeface="Roboto"/>
                <a:ea typeface="Roboto"/>
                <a:cs typeface="Roboto"/>
                <a:sym typeface="Roboto"/>
              </a:rPr>
              <a:t>La plupart des clients partent en l'absence de  sécurité en ligne.</a:t>
            </a:r>
          </a:p>
          <a:p>
            <a:pPr algn="just">
              <a:lnSpc>
                <a:spcPts val="2800"/>
              </a:lnSpc>
            </a:pPr>
            <a:endParaRPr lang="en-US" sz="2000">
              <a:solidFill>
                <a:srgbClr val="000000"/>
              </a:solidFill>
              <a:latin typeface="Roboto"/>
              <a:ea typeface="Roboto"/>
              <a:cs typeface="Roboto"/>
              <a:sym typeface="Roboto"/>
            </a:endParaRPr>
          </a:p>
        </p:txBody>
      </p:sp>
      <p:grpSp>
        <p:nvGrpSpPr>
          <p:cNvPr id="19" name="Group 19"/>
          <p:cNvGrpSpPr/>
          <p:nvPr/>
        </p:nvGrpSpPr>
        <p:grpSpPr>
          <a:xfrm>
            <a:off x="8941780" y="4742100"/>
            <a:ext cx="133200" cy="802800"/>
            <a:chOff x="0" y="0"/>
            <a:chExt cx="177600" cy="1070400"/>
          </a:xfrm>
        </p:grpSpPr>
        <p:sp>
          <p:nvSpPr>
            <p:cNvPr id="20" name="Freeform 20"/>
            <p:cNvSpPr/>
            <p:nvPr/>
          </p:nvSpPr>
          <p:spPr>
            <a:xfrm>
              <a:off x="0" y="0"/>
              <a:ext cx="177546" cy="1070356"/>
            </a:xfrm>
            <a:custGeom>
              <a:avLst/>
              <a:gdLst/>
              <a:ahLst/>
              <a:cxnLst/>
              <a:rect l="l" t="t" r="r" b="b"/>
              <a:pathLst>
                <a:path w="177546" h="1070356">
                  <a:moveTo>
                    <a:pt x="0" y="88773"/>
                  </a:moveTo>
                  <a:cubicBezTo>
                    <a:pt x="0" y="39751"/>
                    <a:pt x="39751" y="0"/>
                    <a:pt x="88773" y="0"/>
                  </a:cubicBezTo>
                  <a:cubicBezTo>
                    <a:pt x="137795" y="0"/>
                    <a:pt x="177546" y="39751"/>
                    <a:pt x="177546" y="88773"/>
                  </a:cubicBezTo>
                  <a:lnTo>
                    <a:pt x="177546" y="981583"/>
                  </a:lnTo>
                  <a:cubicBezTo>
                    <a:pt x="177546" y="1030605"/>
                    <a:pt x="137795" y="1070356"/>
                    <a:pt x="88773" y="1070356"/>
                  </a:cubicBezTo>
                  <a:cubicBezTo>
                    <a:pt x="39751" y="1070356"/>
                    <a:pt x="0" y="1030605"/>
                    <a:pt x="0" y="981583"/>
                  </a:cubicBezTo>
                  <a:close/>
                </a:path>
              </a:pathLst>
            </a:custGeom>
            <a:solidFill>
              <a:srgbClr val="9E9E9E"/>
            </a:solidFill>
          </p:spPr>
          <p:txBody>
            <a:bodyPr/>
            <a:lstStyle/>
            <a:p>
              <a:endParaRPr lang="fr-FR"/>
            </a:p>
          </p:txBody>
        </p:sp>
      </p:grpSp>
      <p:grpSp>
        <p:nvGrpSpPr>
          <p:cNvPr id="21" name="Group 21"/>
          <p:cNvGrpSpPr/>
          <p:nvPr/>
        </p:nvGrpSpPr>
        <p:grpSpPr>
          <a:xfrm>
            <a:off x="-19050" y="0"/>
            <a:ext cx="2671895" cy="421200"/>
            <a:chOff x="0" y="0"/>
            <a:chExt cx="703709" cy="110933"/>
          </a:xfrm>
        </p:grpSpPr>
        <p:sp>
          <p:nvSpPr>
            <p:cNvPr id="22" name="Freeform 22"/>
            <p:cNvSpPr/>
            <p:nvPr/>
          </p:nvSpPr>
          <p:spPr>
            <a:xfrm>
              <a:off x="0" y="0"/>
              <a:ext cx="703709" cy="110933"/>
            </a:xfrm>
            <a:custGeom>
              <a:avLst/>
              <a:gdLst/>
              <a:ahLst/>
              <a:cxnLst/>
              <a:rect l="l" t="t" r="r" b="b"/>
              <a:pathLst>
                <a:path w="703709" h="110933">
                  <a:moveTo>
                    <a:pt x="0" y="0"/>
                  </a:moveTo>
                  <a:lnTo>
                    <a:pt x="703709" y="0"/>
                  </a:lnTo>
                  <a:lnTo>
                    <a:pt x="703709" y="110933"/>
                  </a:lnTo>
                  <a:lnTo>
                    <a:pt x="0" y="110933"/>
                  </a:lnTo>
                  <a:close/>
                </a:path>
              </a:pathLst>
            </a:custGeom>
            <a:solidFill>
              <a:srgbClr val="FFEB9C"/>
            </a:solidFill>
          </p:spPr>
          <p:txBody>
            <a:bodyPr/>
            <a:lstStyle/>
            <a:p>
              <a:endParaRPr lang="fr-FR"/>
            </a:p>
          </p:txBody>
        </p:sp>
        <p:sp>
          <p:nvSpPr>
            <p:cNvPr id="23" name="TextBox 23"/>
            <p:cNvSpPr txBox="1"/>
            <p:nvPr/>
          </p:nvSpPr>
          <p:spPr>
            <a:xfrm>
              <a:off x="0" y="-57150"/>
              <a:ext cx="703709" cy="168083"/>
            </a:xfrm>
            <a:prstGeom prst="rect">
              <a:avLst/>
            </a:prstGeom>
          </p:spPr>
          <p:txBody>
            <a:bodyPr lIns="50800" tIns="50800" rIns="50800" bIns="50800" rtlCol="0" anchor="ctr"/>
            <a:lstStyle/>
            <a:p>
              <a:pPr algn="ctr">
                <a:lnSpc>
                  <a:spcPts val="2800"/>
                </a:lnSpc>
              </a:pPr>
              <a:endParaRPr/>
            </a:p>
          </p:txBody>
        </p:sp>
      </p:grpSp>
      <p:sp>
        <p:nvSpPr>
          <p:cNvPr id="24" name="TextBox 24"/>
          <p:cNvSpPr txBox="1"/>
          <p:nvPr/>
        </p:nvSpPr>
        <p:spPr>
          <a:xfrm>
            <a:off x="310455" y="66455"/>
            <a:ext cx="1607939" cy="250190"/>
          </a:xfrm>
          <a:prstGeom prst="rect">
            <a:avLst/>
          </a:prstGeom>
        </p:spPr>
        <p:txBody>
          <a:bodyPr lIns="0" tIns="0" rIns="0" bIns="0" rtlCol="0" anchor="t">
            <a:spAutoFit/>
          </a:bodyPr>
          <a:lstStyle/>
          <a:p>
            <a:pPr algn="ctr">
              <a:lnSpc>
                <a:spcPts val="1959"/>
              </a:lnSpc>
            </a:pPr>
            <a:r>
              <a:rPr lang="en-US" sz="1399">
                <a:solidFill>
                  <a:srgbClr val="000000"/>
                </a:solidFill>
                <a:latin typeface="Roboto"/>
                <a:ea typeface="Roboto"/>
                <a:cs typeface="Roboto"/>
                <a:sym typeface="Roboto"/>
              </a:rPr>
              <a:t>Analyse exploratoire</a:t>
            </a:r>
          </a:p>
        </p:txBody>
      </p:sp>
      <p:sp>
        <p:nvSpPr>
          <p:cNvPr id="25" name="TextBox 25"/>
          <p:cNvSpPr txBox="1"/>
          <p:nvPr/>
        </p:nvSpPr>
        <p:spPr>
          <a:xfrm>
            <a:off x="17831953" y="971504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Open Sans"/>
                <a:ea typeface="Open Sans"/>
                <a:cs typeface="Open Sans"/>
                <a:sym typeface="Open Sans"/>
              </a:rPr>
              <a:t>12</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06918" y="2214863"/>
            <a:ext cx="7318200" cy="801384"/>
            <a:chOff x="0" y="0"/>
            <a:chExt cx="13922676" cy="1524612"/>
          </a:xfrm>
        </p:grpSpPr>
        <p:sp>
          <p:nvSpPr>
            <p:cNvPr id="3" name="Freeform 3"/>
            <p:cNvSpPr/>
            <p:nvPr/>
          </p:nvSpPr>
          <p:spPr>
            <a:xfrm>
              <a:off x="0" y="0"/>
              <a:ext cx="13922577" cy="1524666"/>
            </a:xfrm>
            <a:custGeom>
              <a:avLst/>
              <a:gdLst/>
              <a:ahLst/>
              <a:cxnLst/>
              <a:rect l="l" t="t" r="r" b="b"/>
              <a:pathLst>
                <a:path w="13922577" h="1524666">
                  <a:moveTo>
                    <a:pt x="0" y="254104"/>
                  </a:moveTo>
                  <a:cubicBezTo>
                    <a:pt x="0" y="113776"/>
                    <a:pt x="696988" y="0"/>
                    <a:pt x="1556636" y="0"/>
                  </a:cubicBezTo>
                  <a:lnTo>
                    <a:pt x="12365941" y="0"/>
                  </a:lnTo>
                  <a:cubicBezTo>
                    <a:pt x="13225590" y="0"/>
                    <a:pt x="13922577" y="113776"/>
                    <a:pt x="13922577" y="254104"/>
                  </a:cubicBezTo>
                  <a:lnTo>
                    <a:pt x="13922577" y="1270491"/>
                  </a:lnTo>
                  <a:cubicBezTo>
                    <a:pt x="13922577" y="1410820"/>
                    <a:pt x="13225590" y="1524595"/>
                    <a:pt x="12365941" y="1524595"/>
                  </a:cubicBezTo>
                  <a:lnTo>
                    <a:pt x="1556636" y="1524595"/>
                  </a:lnTo>
                  <a:cubicBezTo>
                    <a:pt x="696988" y="1524666"/>
                    <a:pt x="0" y="1410848"/>
                    <a:pt x="0" y="1270491"/>
                  </a:cubicBezTo>
                  <a:close/>
                </a:path>
              </a:pathLst>
            </a:custGeom>
            <a:solidFill>
              <a:srgbClr val="E4EA27">
                <a:alpha val="6275"/>
              </a:srgbClr>
            </a:solidFill>
          </p:spPr>
          <p:txBody>
            <a:bodyPr/>
            <a:lstStyle/>
            <a:p>
              <a:endParaRPr lang="fr-FR"/>
            </a:p>
          </p:txBody>
        </p:sp>
      </p:grpSp>
      <p:grpSp>
        <p:nvGrpSpPr>
          <p:cNvPr id="4" name="Group 4"/>
          <p:cNvGrpSpPr/>
          <p:nvPr/>
        </p:nvGrpSpPr>
        <p:grpSpPr>
          <a:xfrm>
            <a:off x="9600047" y="2214863"/>
            <a:ext cx="8231906" cy="772809"/>
            <a:chOff x="0" y="0"/>
            <a:chExt cx="15660977" cy="1470248"/>
          </a:xfrm>
        </p:grpSpPr>
        <p:sp>
          <p:nvSpPr>
            <p:cNvPr id="5" name="Freeform 5"/>
            <p:cNvSpPr/>
            <p:nvPr/>
          </p:nvSpPr>
          <p:spPr>
            <a:xfrm>
              <a:off x="0" y="0"/>
              <a:ext cx="15660866" cy="1470303"/>
            </a:xfrm>
            <a:custGeom>
              <a:avLst/>
              <a:gdLst/>
              <a:ahLst/>
              <a:cxnLst/>
              <a:rect l="l" t="t" r="r" b="b"/>
              <a:pathLst>
                <a:path w="15660866" h="1470303">
                  <a:moveTo>
                    <a:pt x="0" y="245043"/>
                  </a:moveTo>
                  <a:cubicBezTo>
                    <a:pt x="0" y="109719"/>
                    <a:pt x="784010" y="0"/>
                    <a:pt x="1750988" y="0"/>
                  </a:cubicBezTo>
                  <a:lnTo>
                    <a:pt x="13909878" y="0"/>
                  </a:lnTo>
                  <a:cubicBezTo>
                    <a:pt x="14876856" y="0"/>
                    <a:pt x="15660866" y="109719"/>
                    <a:pt x="15660866" y="245043"/>
                  </a:cubicBezTo>
                  <a:lnTo>
                    <a:pt x="15660866" y="1225189"/>
                  </a:lnTo>
                  <a:cubicBezTo>
                    <a:pt x="15660866" y="1360514"/>
                    <a:pt x="14876856" y="1470233"/>
                    <a:pt x="13909878" y="1470233"/>
                  </a:cubicBezTo>
                  <a:lnTo>
                    <a:pt x="1750988" y="1470233"/>
                  </a:lnTo>
                  <a:cubicBezTo>
                    <a:pt x="784010" y="1470303"/>
                    <a:pt x="0" y="1360541"/>
                    <a:pt x="0" y="1225189"/>
                  </a:cubicBezTo>
                  <a:close/>
                </a:path>
              </a:pathLst>
            </a:custGeom>
            <a:solidFill>
              <a:srgbClr val="EA4827">
                <a:alpha val="6275"/>
              </a:srgbClr>
            </a:solidFill>
          </p:spPr>
          <p:txBody>
            <a:bodyPr/>
            <a:lstStyle/>
            <a:p>
              <a:endParaRPr lang="fr-FR"/>
            </a:p>
          </p:txBody>
        </p:sp>
      </p:grpSp>
      <p:grpSp>
        <p:nvGrpSpPr>
          <p:cNvPr id="6" name="Group 6"/>
          <p:cNvGrpSpPr/>
          <p:nvPr/>
        </p:nvGrpSpPr>
        <p:grpSpPr>
          <a:xfrm>
            <a:off x="373593" y="8472599"/>
            <a:ext cx="7251525" cy="1330585"/>
            <a:chOff x="0" y="0"/>
            <a:chExt cx="1909867" cy="350442"/>
          </a:xfrm>
        </p:grpSpPr>
        <p:sp>
          <p:nvSpPr>
            <p:cNvPr id="7" name="Freeform 7"/>
            <p:cNvSpPr/>
            <p:nvPr/>
          </p:nvSpPr>
          <p:spPr>
            <a:xfrm>
              <a:off x="0" y="0"/>
              <a:ext cx="1909867" cy="350442"/>
            </a:xfrm>
            <a:custGeom>
              <a:avLst/>
              <a:gdLst/>
              <a:ahLst/>
              <a:cxnLst/>
              <a:rect l="l" t="t" r="r" b="b"/>
              <a:pathLst>
                <a:path w="1909867" h="350442">
                  <a:moveTo>
                    <a:pt x="0" y="0"/>
                  </a:moveTo>
                  <a:lnTo>
                    <a:pt x="1909867" y="0"/>
                  </a:lnTo>
                  <a:lnTo>
                    <a:pt x="1909867" y="350442"/>
                  </a:lnTo>
                  <a:lnTo>
                    <a:pt x="0" y="350442"/>
                  </a:lnTo>
                  <a:close/>
                </a:path>
              </a:pathLst>
            </a:custGeom>
            <a:solidFill>
              <a:srgbClr val="FAFF66">
                <a:alpha val="24706"/>
              </a:srgbClr>
            </a:solidFill>
          </p:spPr>
          <p:txBody>
            <a:bodyPr/>
            <a:lstStyle/>
            <a:p>
              <a:endParaRPr lang="fr-FR"/>
            </a:p>
          </p:txBody>
        </p:sp>
        <p:sp>
          <p:nvSpPr>
            <p:cNvPr id="8" name="TextBox 8"/>
            <p:cNvSpPr txBox="1"/>
            <p:nvPr/>
          </p:nvSpPr>
          <p:spPr>
            <a:xfrm>
              <a:off x="0" y="-57150"/>
              <a:ext cx="1909867" cy="407592"/>
            </a:xfrm>
            <a:prstGeom prst="rect">
              <a:avLst/>
            </a:prstGeom>
          </p:spPr>
          <p:txBody>
            <a:bodyPr lIns="50800" tIns="50800" rIns="50800" bIns="50800" rtlCol="0" anchor="ctr"/>
            <a:lstStyle/>
            <a:p>
              <a:pPr algn="ctr">
                <a:lnSpc>
                  <a:spcPts val="2800"/>
                </a:lnSpc>
              </a:pPr>
              <a:endParaRPr/>
            </a:p>
          </p:txBody>
        </p:sp>
      </p:grpSp>
      <p:grpSp>
        <p:nvGrpSpPr>
          <p:cNvPr id="9" name="Group 9"/>
          <p:cNvGrpSpPr/>
          <p:nvPr/>
        </p:nvGrpSpPr>
        <p:grpSpPr>
          <a:xfrm>
            <a:off x="10004082" y="8513113"/>
            <a:ext cx="7774632" cy="1249557"/>
            <a:chOff x="0" y="0"/>
            <a:chExt cx="2047640" cy="329102"/>
          </a:xfrm>
        </p:grpSpPr>
        <p:sp>
          <p:nvSpPr>
            <p:cNvPr id="10" name="Freeform 10"/>
            <p:cNvSpPr/>
            <p:nvPr/>
          </p:nvSpPr>
          <p:spPr>
            <a:xfrm>
              <a:off x="0" y="0"/>
              <a:ext cx="2047640" cy="329102"/>
            </a:xfrm>
            <a:custGeom>
              <a:avLst/>
              <a:gdLst/>
              <a:ahLst/>
              <a:cxnLst/>
              <a:rect l="l" t="t" r="r" b="b"/>
              <a:pathLst>
                <a:path w="2047640" h="329102">
                  <a:moveTo>
                    <a:pt x="0" y="0"/>
                  </a:moveTo>
                  <a:lnTo>
                    <a:pt x="2047640" y="0"/>
                  </a:lnTo>
                  <a:lnTo>
                    <a:pt x="2047640" y="329102"/>
                  </a:lnTo>
                  <a:lnTo>
                    <a:pt x="0" y="329102"/>
                  </a:lnTo>
                  <a:close/>
                </a:path>
              </a:pathLst>
            </a:custGeom>
            <a:solidFill>
              <a:srgbClr val="EA4827">
                <a:alpha val="8627"/>
              </a:srgbClr>
            </a:solidFill>
          </p:spPr>
          <p:txBody>
            <a:bodyPr/>
            <a:lstStyle/>
            <a:p>
              <a:endParaRPr lang="fr-FR"/>
            </a:p>
          </p:txBody>
        </p:sp>
        <p:sp>
          <p:nvSpPr>
            <p:cNvPr id="11" name="TextBox 11"/>
            <p:cNvSpPr txBox="1"/>
            <p:nvPr/>
          </p:nvSpPr>
          <p:spPr>
            <a:xfrm>
              <a:off x="0" y="-57150"/>
              <a:ext cx="2047640" cy="386252"/>
            </a:xfrm>
            <a:prstGeom prst="rect">
              <a:avLst/>
            </a:prstGeom>
          </p:spPr>
          <p:txBody>
            <a:bodyPr lIns="50800" tIns="50800" rIns="50800" bIns="50800" rtlCol="0" anchor="ctr"/>
            <a:lstStyle/>
            <a:p>
              <a:pPr algn="ctr">
                <a:lnSpc>
                  <a:spcPts val="2800"/>
                </a:lnSpc>
              </a:pPr>
              <a:endParaRPr/>
            </a:p>
          </p:txBody>
        </p:sp>
      </p:grpSp>
      <p:sp>
        <p:nvSpPr>
          <p:cNvPr id="12" name="Freeform 12"/>
          <p:cNvSpPr/>
          <p:nvPr/>
        </p:nvSpPr>
        <p:spPr>
          <a:xfrm>
            <a:off x="0" y="3338422"/>
            <a:ext cx="9144000" cy="5269462"/>
          </a:xfrm>
          <a:custGeom>
            <a:avLst/>
            <a:gdLst/>
            <a:ahLst/>
            <a:cxnLst/>
            <a:rect l="l" t="t" r="r" b="b"/>
            <a:pathLst>
              <a:path w="9144000" h="5269462">
                <a:moveTo>
                  <a:pt x="0" y="0"/>
                </a:moveTo>
                <a:lnTo>
                  <a:pt x="9144000" y="0"/>
                </a:lnTo>
                <a:lnTo>
                  <a:pt x="9144000" y="5269462"/>
                </a:lnTo>
                <a:lnTo>
                  <a:pt x="0" y="5269462"/>
                </a:lnTo>
                <a:lnTo>
                  <a:pt x="0" y="0"/>
                </a:lnTo>
                <a:close/>
              </a:path>
            </a:pathLst>
          </a:custGeom>
          <a:blipFill>
            <a:blip r:embed="rId3"/>
            <a:stretch>
              <a:fillRect l="-5467" t="-6379"/>
            </a:stretch>
          </a:blipFill>
        </p:spPr>
        <p:txBody>
          <a:bodyPr/>
          <a:lstStyle/>
          <a:p>
            <a:endParaRPr lang="fr-FR"/>
          </a:p>
        </p:txBody>
      </p:sp>
      <p:sp>
        <p:nvSpPr>
          <p:cNvPr id="13" name="Freeform 13"/>
          <p:cNvSpPr/>
          <p:nvPr/>
        </p:nvSpPr>
        <p:spPr>
          <a:xfrm>
            <a:off x="9144000" y="3109083"/>
            <a:ext cx="9232507" cy="5363516"/>
          </a:xfrm>
          <a:custGeom>
            <a:avLst/>
            <a:gdLst/>
            <a:ahLst/>
            <a:cxnLst/>
            <a:rect l="l" t="t" r="r" b="b"/>
            <a:pathLst>
              <a:path w="9232507" h="5363516">
                <a:moveTo>
                  <a:pt x="0" y="0"/>
                </a:moveTo>
                <a:lnTo>
                  <a:pt x="9232507" y="0"/>
                </a:lnTo>
                <a:lnTo>
                  <a:pt x="9232507" y="5363516"/>
                </a:lnTo>
                <a:lnTo>
                  <a:pt x="0" y="5363516"/>
                </a:lnTo>
                <a:lnTo>
                  <a:pt x="0" y="0"/>
                </a:lnTo>
                <a:close/>
              </a:path>
            </a:pathLst>
          </a:custGeom>
          <a:blipFill>
            <a:blip r:embed="rId4"/>
            <a:stretch>
              <a:fillRect t="-2064"/>
            </a:stretch>
          </a:blipFill>
        </p:spPr>
        <p:txBody>
          <a:bodyPr/>
          <a:lstStyle/>
          <a:p>
            <a:endParaRPr lang="fr-FR"/>
          </a:p>
        </p:txBody>
      </p:sp>
      <p:sp>
        <p:nvSpPr>
          <p:cNvPr id="14" name="TextBox 14"/>
          <p:cNvSpPr txBox="1"/>
          <p:nvPr/>
        </p:nvSpPr>
        <p:spPr>
          <a:xfrm>
            <a:off x="435720" y="2406647"/>
            <a:ext cx="7060595" cy="742950"/>
          </a:xfrm>
          <a:prstGeom prst="rect">
            <a:avLst/>
          </a:prstGeom>
        </p:spPr>
        <p:txBody>
          <a:bodyPr lIns="0" tIns="0" rIns="0" bIns="0" rtlCol="0" anchor="t">
            <a:spAutoFit/>
          </a:bodyPr>
          <a:lstStyle/>
          <a:p>
            <a:pPr algn="ctr">
              <a:lnSpc>
                <a:spcPts val="2999"/>
              </a:lnSpc>
            </a:pPr>
            <a:r>
              <a:rPr lang="en-US" sz="2499" b="1">
                <a:solidFill>
                  <a:srgbClr val="000000"/>
                </a:solidFill>
                <a:latin typeface="Roboto Bold"/>
                <a:ea typeface="Roboto Bold"/>
                <a:cs typeface="Roboto Bold"/>
                <a:sym typeface="Roboto Bold"/>
              </a:rPr>
              <a:t>Churn par rapport au support technique</a:t>
            </a:r>
          </a:p>
          <a:p>
            <a:pPr algn="ctr">
              <a:lnSpc>
                <a:spcPts val="2999"/>
              </a:lnSpc>
              <a:spcBef>
                <a:spcPct val="0"/>
              </a:spcBef>
            </a:pPr>
            <a:endParaRPr lang="en-US" sz="2499" b="1">
              <a:solidFill>
                <a:srgbClr val="000000"/>
              </a:solidFill>
              <a:latin typeface="Roboto Bold"/>
              <a:ea typeface="Roboto Bold"/>
              <a:cs typeface="Roboto Bold"/>
              <a:sym typeface="Roboto Bold"/>
            </a:endParaRPr>
          </a:p>
        </p:txBody>
      </p:sp>
      <p:sp>
        <p:nvSpPr>
          <p:cNvPr id="15" name="TextBox 15"/>
          <p:cNvSpPr txBox="1"/>
          <p:nvPr/>
        </p:nvSpPr>
        <p:spPr>
          <a:xfrm>
            <a:off x="10889386" y="2406647"/>
            <a:ext cx="6004024" cy="371475"/>
          </a:xfrm>
          <a:prstGeom prst="rect">
            <a:avLst/>
          </a:prstGeom>
        </p:spPr>
        <p:txBody>
          <a:bodyPr lIns="0" tIns="0" rIns="0" bIns="0" rtlCol="0" anchor="t">
            <a:spAutoFit/>
          </a:bodyPr>
          <a:lstStyle/>
          <a:p>
            <a:pPr algn="ctr">
              <a:lnSpc>
                <a:spcPts val="2999"/>
              </a:lnSpc>
              <a:spcBef>
                <a:spcPct val="0"/>
              </a:spcBef>
            </a:pPr>
            <a:r>
              <a:rPr lang="en-US" sz="2499" b="1">
                <a:solidFill>
                  <a:srgbClr val="000000"/>
                </a:solidFill>
                <a:latin typeface="Roboto Bold"/>
                <a:ea typeface="Roboto Bold"/>
                <a:cs typeface="Roboto Bold"/>
                <a:sym typeface="Roboto Bold"/>
              </a:rPr>
              <a:t>Churn par rapport au service téléphonique</a:t>
            </a:r>
          </a:p>
        </p:txBody>
      </p:sp>
      <p:sp>
        <p:nvSpPr>
          <p:cNvPr id="16" name="TextBox 16"/>
          <p:cNvSpPr txBox="1"/>
          <p:nvPr/>
        </p:nvSpPr>
        <p:spPr>
          <a:xfrm>
            <a:off x="10261120" y="8647515"/>
            <a:ext cx="6909759" cy="1416050"/>
          </a:xfrm>
          <a:prstGeom prst="rect">
            <a:avLst/>
          </a:prstGeom>
        </p:spPr>
        <p:txBody>
          <a:bodyPr lIns="0" tIns="0" rIns="0" bIns="0" rtlCol="0" anchor="t">
            <a:spAutoFit/>
          </a:bodyPr>
          <a:lstStyle/>
          <a:p>
            <a:pPr algn="just">
              <a:lnSpc>
                <a:spcPts val="2800"/>
              </a:lnSpc>
            </a:pPr>
            <a:r>
              <a:rPr lang="en-US" sz="2000">
                <a:solidFill>
                  <a:srgbClr val="000000"/>
                </a:solidFill>
                <a:latin typeface="Roboto"/>
                <a:ea typeface="Roboto"/>
                <a:cs typeface="Roboto"/>
                <a:sym typeface="Roboto"/>
              </a:rPr>
              <a:t>Une très petite fraction de clients n'a pas de service téléphonique, et parmi ceux-ci, un tiers des clients sont plus susceptibles de partir.</a:t>
            </a:r>
          </a:p>
          <a:p>
            <a:pPr marL="0" lvl="0" indent="0" algn="just">
              <a:lnSpc>
                <a:spcPts val="2800"/>
              </a:lnSpc>
              <a:spcBef>
                <a:spcPct val="0"/>
              </a:spcBef>
            </a:pPr>
            <a:endParaRPr lang="en-US" sz="2000">
              <a:solidFill>
                <a:srgbClr val="000000"/>
              </a:solidFill>
              <a:latin typeface="Roboto"/>
              <a:ea typeface="Roboto"/>
              <a:cs typeface="Roboto"/>
              <a:sym typeface="Roboto"/>
            </a:endParaRPr>
          </a:p>
        </p:txBody>
      </p:sp>
      <p:sp>
        <p:nvSpPr>
          <p:cNvPr id="17" name="TextBox 17"/>
          <p:cNvSpPr txBox="1"/>
          <p:nvPr/>
        </p:nvSpPr>
        <p:spPr>
          <a:xfrm>
            <a:off x="1316898" y="652763"/>
            <a:ext cx="16276350" cy="771525"/>
          </a:xfrm>
          <a:prstGeom prst="rect">
            <a:avLst/>
          </a:prstGeom>
        </p:spPr>
        <p:txBody>
          <a:bodyPr lIns="0" tIns="0" rIns="0" bIns="0" rtlCol="0" anchor="t">
            <a:spAutoFit/>
          </a:bodyPr>
          <a:lstStyle/>
          <a:p>
            <a:pPr algn="ctr">
              <a:lnSpc>
                <a:spcPts val="6000"/>
              </a:lnSpc>
            </a:pPr>
            <a:r>
              <a:rPr lang="en-US" sz="5000" b="1">
                <a:solidFill>
                  <a:srgbClr val="000000"/>
                </a:solidFill>
                <a:latin typeface="Roboto Bold"/>
                <a:ea typeface="Roboto Bold"/>
                <a:cs typeface="Roboto Bold"/>
                <a:sym typeface="Roboto Bold"/>
              </a:rPr>
              <a:t>Répartition par supports &amp; Services téléphoniques</a:t>
            </a:r>
          </a:p>
        </p:txBody>
      </p:sp>
      <p:sp>
        <p:nvSpPr>
          <p:cNvPr id="18" name="TextBox 18"/>
          <p:cNvSpPr txBox="1"/>
          <p:nvPr/>
        </p:nvSpPr>
        <p:spPr>
          <a:xfrm>
            <a:off x="624707" y="8739559"/>
            <a:ext cx="6558367" cy="1063625"/>
          </a:xfrm>
          <a:prstGeom prst="rect">
            <a:avLst/>
          </a:prstGeom>
        </p:spPr>
        <p:txBody>
          <a:bodyPr lIns="0" tIns="0" rIns="0" bIns="0" rtlCol="0" anchor="t">
            <a:spAutoFit/>
          </a:bodyPr>
          <a:lstStyle/>
          <a:p>
            <a:pPr algn="just">
              <a:lnSpc>
                <a:spcPts val="2800"/>
              </a:lnSpc>
            </a:pPr>
            <a:r>
              <a:rPr lang="en-US" sz="2000">
                <a:solidFill>
                  <a:srgbClr val="000000"/>
                </a:solidFill>
                <a:latin typeface="Roboto"/>
                <a:ea typeface="Roboto"/>
                <a:cs typeface="Roboto"/>
                <a:sym typeface="Roboto"/>
              </a:rPr>
              <a:t>Les clients sans support technique sont  plus susceptibles de partir.</a:t>
            </a:r>
          </a:p>
          <a:p>
            <a:pPr algn="just">
              <a:lnSpc>
                <a:spcPts val="2800"/>
              </a:lnSpc>
            </a:pPr>
            <a:endParaRPr lang="en-US" sz="2000">
              <a:solidFill>
                <a:srgbClr val="000000"/>
              </a:solidFill>
              <a:latin typeface="Roboto"/>
              <a:ea typeface="Roboto"/>
              <a:cs typeface="Roboto"/>
              <a:sym typeface="Roboto"/>
            </a:endParaRPr>
          </a:p>
        </p:txBody>
      </p:sp>
      <p:grpSp>
        <p:nvGrpSpPr>
          <p:cNvPr id="19" name="Group 19"/>
          <p:cNvGrpSpPr/>
          <p:nvPr/>
        </p:nvGrpSpPr>
        <p:grpSpPr>
          <a:xfrm>
            <a:off x="9054525" y="3941304"/>
            <a:ext cx="133200" cy="802800"/>
            <a:chOff x="0" y="0"/>
            <a:chExt cx="177600" cy="1070400"/>
          </a:xfrm>
        </p:grpSpPr>
        <p:sp>
          <p:nvSpPr>
            <p:cNvPr id="20" name="Freeform 20"/>
            <p:cNvSpPr/>
            <p:nvPr/>
          </p:nvSpPr>
          <p:spPr>
            <a:xfrm>
              <a:off x="0" y="0"/>
              <a:ext cx="177546" cy="1070356"/>
            </a:xfrm>
            <a:custGeom>
              <a:avLst/>
              <a:gdLst/>
              <a:ahLst/>
              <a:cxnLst/>
              <a:rect l="l" t="t" r="r" b="b"/>
              <a:pathLst>
                <a:path w="177546" h="1070356">
                  <a:moveTo>
                    <a:pt x="0" y="88773"/>
                  </a:moveTo>
                  <a:cubicBezTo>
                    <a:pt x="0" y="39751"/>
                    <a:pt x="39751" y="0"/>
                    <a:pt x="88773" y="0"/>
                  </a:cubicBezTo>
                  <a:cubicBezTo>
                    <a:pt x="137795" y="0"/>
                    <a:pt x="177546" y="39751"/>
                    <a:pt x="177546" y="88773"/>
                  </a:cubicBezTo>
                  <a:lnTo>
                    <a:pt x="177546" y="981583"/>
                  </a:lnTo>
                  <a:cubicBezTo>
                    <a:pt x="177546" y="1030605"/>
                    <a:pt x="137795" y="1070356"/>
                    <a:pt x="88773" y="1070356"/>
                  </a:cubicBezTo>
                  <a:cubicBezTo>
                    <a:pt x="39751" y="1070356"/>
                    <a:pt x="0" y="1030605"/>
                    <a:pt x="0" y="981583"/>
                  </a:cubicBezTo>
                  <a:close/>
                </a:path>
              </a:pathLst>
            </a:custGeom>
            <a:solidFill>
              <a:srgbClr val="E4EA27"/>
            </a:solidFill>
          </p:spPr>
          <p:txBody>
            <a:bodyPr/>
            <a:lstStyle/>
            <a:p>
              <a:endParaRPr lang="fr-FR"/>
            </a:p>
          </p:txBody>
        </p:sp>
      </p:grpSp>
      <p:grpSp>
        <p:nvGrpSpPr>
          <p:cNvPr id="21" name="Group 21"/>
          <p:cNvGrpSpPr/>
          <p:nvPr/>
        </p:nvGrpSpPr>
        <p:grpSpPr>
          <a:xfrm>
            <a:off x="-19050" y="0"/>
            <a:ext cx="2671895" cy="421200"/>
            <a:chOff x="0" y="0"/>
            <a:chExt cx="703709" cy="110933"/>
          </a:xfrm>
        </p:grpSpPr>
        <p:sp>
          <p:nvSpPr>
            <p:cNvPr id="22" name="Freeform 22"/>
            <p:cNvSpPr/>
            <p:nvPr/>
          </p:nvSpPr>
          <p:spPr>
            <a:xfrm>
              <a:off x="0" y="0"/>
              <a:ext cx="703709" cy="110933"/>
            </a:xfrm>
            <a:custGeom>
              <a:avLst/>
              <a:gdLst/>
              <a:ahLst/>
              <a:cxnLst/>
              <a:rect l="l" t="t" r="r" b="b"/>
              <a:pathLst>
                <a:path w="703709" h="110933">
                  <a:moveTo>
                    <a:pt x="0" y="0"/>
                  </a:moveTo>
                  <a:lnTo>
                    <a:pt x="703709" y="0"/>
                  </a:lnTo>
                  <a:lnTo>
                    <a:pt x="703709" y="110933"/>
                  </a:lnTo>
                  <a:lnTo>
                    <a:pt x="0" y="110933"/>
                  </a:lnTo>
                  <a:close/>
                </a:path>
              </a:pathLst>
            </a:custGeom>
            <a:solidFill>
              <a:srgbClr val="FFEB9C"/>
            </a:solidFill>
          </p:spPr>
          <p:txBody>
            <a:bodyPr/>
            <a:lstStyle/>
            <a:p>
              <a:endParaRPr lang="fr-FR"/>
            </a:p>
          </p:txBody>
        </p:sp>
        <p:sp>
          <p:nvSpPr>
            <p:cNvPr id="23" name="TextBox 23"/>
            <p:cNvSpPr txBox="1"/>
            <p:nvPr/>
          </p:nvSpPr>
          <p:spPr>
            <a:xfrm>
              <a:off x="0" y="-57150"/>
              <a:ext cx="703709" cy="168083"/>
            </a:xfrm>
            <a:prstGeom prst="rect">
              <a:avLst/>
            </a:prstGeom>
          </p:spPr>
          <p:txBody>
            <a:bodyPr lIns="50800" tIns="50800" rIns="50800" bIns="50800" rtlCol="0" anchor="ctr"/>
            <a:lstStyle/>
            <a:p>
              <a:pPr algn="ctr">
                <a:lnSpc>
                  <a:spcPts val="2800"/>
                </a:lnSpc>
              </a:pPr>
              <a:endParaRPr/>
            </a:p>
          </p:txBody>
        </p:sp>
      </p:grpSp>
      <p:sp>
        <p:nvSpPr>
          <p:cNvPr id="24" name="TextBox 24"/>
          <p:cNvSpPr txBox="1"/>
          <p:nvPr/>
        </p:nvSpPr>
        <p:spPr>
          <a:xfrm>
            <a:off x="310455" y="66455"/>
            <a:ext cx="1607939" cy="250190"/>
          </a:xfrm>
          <a:prstGeom prst="rect">
            <a:avLst/>
          </a:prstGeom>
        </p:spPr>
        <p:txBody>
          <a:bodyPr lIns="0" tIns="0" rIns="0" bIns="0" rtlCol="0" anchor="t">
            <a:spAutoFit/>
          </a:bodyPr>
          <a:lstStyle/>
          <a:p>
            <a:pPr algn="ctr">
              <a:lnSpc>
                <a:spcPts val="1959"/>
              </a:lnSpc>
            </a:pPr>
            <a:r>
              <a:rPr lang="en-US" sz="1399">
                <a:solidFill>
                  <a:srgbClr val="000000"/>
                </a:solidFill>
                <a:latin typeface="Roboto"/>
                <a:ea typeface="Roboto"/>
                <a:cs typeface="Roboto"/>
                <a:sym typeface="Roboto"/>
              </a:rPr>
              <a:t>Analyse exploratoire</a:t>
            </a:r>
          </a:p>
        </p:txBody>
      </p:sp>
      <p:sp>
        <p:nvSpPr>
          <p:cNvPr id="25" name="TextBox 25"/>
          <p:cNvSpPr txBox="1"/>
          <p:nvPr/>
        </p:nvSpPr>
        <p:spPr>
          <a:xfrm>
            <a:off x="17831953" y="9755559"/>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Open Sans"/>
                <a:ea typeface="Open Sans"/>
                <a:cs typeface="Open Sans"/>
                <a:sym typeface="Open Sans"/>
              </a:rPr>
              <a:t>13</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130598" y="4742100"/>
            <a:ext cx="133200" cy="802800"/>
            <a:chOff x="0" y="0"/>
            <a:chExt cx="177600" cy="1070400"/>
          </a:xfrm>
        </p:grpSpPr>
        <p:sp>
          <p:nvSpPr>
            <p:cNvPr id="3" name="Freeform 3"/>
            <p:cNvSpPr/>
            <p:nvPr/>
          </p:nvSpPr>
          <p:spPr>
            <a:xfrm>
              <a:off x="0" y="0"/>
              <a:ext cx="177546" cy="1070356"/>
            </a:xfrm>
            <a:custGeom>
              <a:avLst/>
              <a:gdLst/>
              <a:ahLst/>
              <a:cxnLst/>
              <a:rect l="l" t="t" r="r" b="b"/>
              <a:pathLst>
                <a:path w="177546" h="1070356">
                  <a:moveTo>
                    <a:pt x="0" y="88773"/>
                  </a:moveTo>
                  <a:cubicBezTo>
                    <a:pt x="0" y="39751"/>
                    <a:pt x="39751" y="0"/>
                    <a:pt x="88773" y="0"/>
                  </a:cubicBezTo>
                  <a:cubicBezTo>
                    <a:pt x="137795" y="0"/>
                    <a:pt x="177546" y="39751"/>
                    <a:pt x="177546" y="88773"/>
                  </a:cubicBezTo>
                  <a:lnTo>
                    <a:pt x="177546" y="981583"/>
                  </a:lnTo>
                  <a:cubicBezTo>
                    <a:pt x="177546" y="1030605"/>
                    <a:pt x="137795" y="1070356"/>
                    <a:pt x="88773" y="1070356"/>
                  </a:cubicBezTo>
                  <a:cubicBezTo>
                    <a:pt x="39751" y="1070356"/>
                    <a:pt x="0" y="1030605"/>
                    <a:pt x="0" y="981583"/>
                  </a:cubicBezTo>
                  <a:close/>
                </a:path>
              </a:pathLst>
            </a:custGeom>
            <a:solidFill>
              <a:srgbClr val="E99B27"/>
            </a:solidFill>
          </p:spPr>
          <p:txBody>
            <a:bodyPr/>
            <a:lstStyle/>
            <a:p>
              <a:endParaRPr lang="fr-FR"/>
            </a:p>
          </p:txBody>
        </p:sp>
      </p:grpSp>
      <p:sp>
        <p:nvSpPr>
          <p:cNvPr id="4" name="Freeform 4"/>
          <p:cNvSpPr/>
          <p:nvPr/>
        </p:nvSpPr>
        <p:spPr>
          <a:xfrm>
            <a:off x="234695" y="2298852"/>
            <a:ext cx="8458748" cy="6010766"/>
          </a:xfrm>
          <a:custGeom>
            <a:avLst/>
            <a:gdLst/>
            <a:ahLst/>
            <a:cxnLst/>
            <a:rect l="l" t="t" r="r" b="b"/>
            <a:pathLst>
              <a:path w="8458748" h="6010766">
                <a:moveTo>
                  <a:pt x="0" y="0"/>
                </a:moveTo>
                <a:lnTo>
                  <a:pt x="8458748" y="0"/>
                </a:lnTo>
                <a:lnTo>
                  <a:pt x="8458748" y="6010765"/>
                </a:lnTo>
                <a:lnTo>
                  <a:pt x="0" y="6010765"/>
                </a:lnTo>
                <a:lnTo>
                  <a:pt x="0" y="0"/>
                </a:lnTo>
                <a:close/>
              </a:path>
            </a:pathLst>
          </a:custGeom>
          <a:blipFill>
            <a:blip r:embed="rId3"/>
            <a:stretch>
              <a:fillRect l="-1660" t="-2804"/>
            </a:stretch>
          </a:blipFill>
        </p:spPr>
        <p:txBody>
          <a:bodyPr/>
          <a:lstStyle/>
          <a:p>
            <a:endParaRPr lang="fr-FR"/>
          </a:p>
        </p:txBody>
      </p:sp>
      <p:sp>
        <p:nvSpPr>
          <p:cNvPr id="5" name="Freeform 5"/>
          <p:cNvSpPr/>
          <p:nvPr/>
        </p:nvSpPr>
        <p:spPr>
          <a:xfrm>
            <a:off x="9700952" y="4289277"/>
            <a:ext cx="7989992" cy="5772849"/>
          </a:xfrm>
          <a:custGeom>
            <a:avLst/>
            <a:gdLst/>
            <a:ahLst/>
            <a:cxnLst/>
            <a:rect l="l" t="t" r="r" b="b"/>
            <a:pathLst>
              <a:path w="7989992" h="5772849">
                <a:moveTo>
                  <a:pt x="0" y="0"/>
                </a:moveTo>
                <a:lnTo>
                  <a:pt x="7989992" y="0"/>
                </a:lnTo>
                <a:lnTo>
                  <a:pt x="7989992" y="5772849"/>
                </a:lnTo>
                <a:lnTo>
                  <a:pt x="0" y="5772849"/>
                </a:lnTo>
                <a:lnTo>
                  <a:pt x="0" y="0"/>
                </a:lnTo>
                <a:close/>
              </a:path>
            </a:pathLst>
          </a:custGeom>
          <a:blipFill>
            <a:blip r:embed="rId4"/>
            <a:stretch>
              <a:fillRect t="-5700"/>
            </a:stretch>
          </a:blipFill>
        </p:spPr>
        <p:txBody>
          <a:bodyPr/>
          <a:lstStyle/>
          <a:p>
            <a:endParaRPr lang="fr-FR"/>
          </a:p>
        </p:txBody>
      </p:sp>
      <p:sp>
        <p:nvSpPr>
          <p:cNvPr id="6" name="TextBox 6"/>
          <p:cNvSpPr txBox="1"/>
          <p:nvPr/>
        </p:nvSpPr>
        <p:spPr>
          <a:xfrm>
            <a:off x="1005825" y="803825"/>
            <a:ext cx="16276350" cy="771525"/>
          </a:xfrm>
          <a:prstGeom prst="rect">
            <a:avLst/>
          </a:prstGeom>
        </p:spPr>
        <p:txBody>
          <a:bodyPr lIns="0" tIns="0" rIns="0" bIns="0" rtlCol="0" anchor="t">
            <a:spAutoFit/>
          </a:bodyPr>
          <a:lstStyle/>
          <a:p>
            <a:pPr algn="ctr">
              <a:lnSpc>
                <a:spcPts val="6000"/>
              </a:lnSpc>
            </a:pPr>
            <a:r>
              <a:rPr lang="en-US" sz="5000" b="1">
                <a:solidFill>
                  <a:srgbClr val="000000"/>
                </a:solidFill>
                <a:latin typeface="Roboto Bold"/>
                <a:ea typeface="Roboto Bold"/>
                <a:cs typeface="Roboto Bold"/>
                <a:sym typeface="Roboto Bold"/>
              </a:rPr>
              <a:t>La répartition selon les charges</a:t>
            </a:r>
          </a:p>
        </p:txBody>
      </p:sp>
      <p:sp>
        <p:nvSpPr>
          <p:cNvPr id="7" name="TextBox 7"/>
          <p:cNvSpPr txBox="1"/>
          <p:nvPr/>
        </p:nvSpPr>
        <p:spPr>
          <a:xfrm>
            <a:off x="1694951" y="8886825"/>
            <a:ext cx="6385939" cy="742950"/>
          </a:xfrm>
          <a:prstGeom prst="rect">
            <a:avLst/>
          </a:prstGeom>
        </p:spPr>
        <p:txBody>
          <a:bodyPr lIns="0" tIns="0" rIns="0" bIns="0" rtlCol="0" anchor="t">
            <a:spAutoFit/>
          </a:bodyPr>
          <a:lstStyle/>
          <a:p>
            <a:pPr algn="l">
              <a:lnSpc>
                <a:spcPts val="2999"/>
              </a:lnSpc>
            </a:pPr>
            <a:r>
              <a:rPr lang="en-US" sz="2499">
                <a:solidFill>
                  <a:srgbClr val="000000"/>
                </a:solidFill>
                <a:latin typeface="Roboto"/>
                <a:ea typeface="Roboto"/>
                <a:cs typeface="Roboto"/>
                <a:sym typeface="Roboto"/>
              </a:rPr>
              <a:t>Les clients avec des frais mensuels plus élevés sont plus susceptibles de partir.</a:t>
            </a:r>
          </a:p>
        </p:txBody>
      </p:sp>
      <p:sp>
        <p:nvSpPr>
          <p:cNvPr id="8" name="TextBox 8"/>
          <p:cNvSpPr txBox="1"/>
          <p:nvPr/>
        </p:nvSpPr>
        <p:spPr>
          <a:xfrm>
            <a:off x="10873361" y="2879219"/>
            <a:ext cx="6385939" cy="742950"/>
          </a:xfrm>
          <a:prstGeom prst="rect">
            <a:avLst/>
          </a:prstGeom>
        </p:spPr>
        <p:txBody>
          <a:bodyPr lIns="0" tIns="0" rIns="0" bIns="0" rtlCol="0" anchor="t">
            <a:spAutoFit/>
          </a:bodyPr>
          <a:lstStyle/>
          <a:p>
            <a:pPr algn="l">
              <a:lnSpc>
                <a:spcPts val="2999"/>
              </a:lnSpc>
            </a:pPr>
            <a:r>
              <a:rPr lang="en-US" sz="2499">
                <a:solidFill>
                  <a:srgbClr val="000000"/>
                </a:solidFill>
                <a:latin typeface="Roboto"/>
                <a:ea typeface="Roboto"/>
                <a:cs typeface="Roboto"/>
                <a:sym typeface="Roboto"/>
              </a:rPr>
              <a:t>Les clients avec des frais totals plus élevés sont également plus susceptibles de partir.</a:t>
            </a:r>
          </a:p>
        </p:txBody>
      </p:sp>
      <p:grpSp>
        <p:nvGrpSpPr>
          <p:cNvPr id="9" name="Group 9"/>
          <p:cNvGrpSpPr/>
          <p:nvPr/>
        </p:nvGrpSpPr>
        <p:grpSpPr>
          <a:xfrm>
            <a:off x="-19050" y="0"/>
            <a:ext cx="2671895" cy="421200"/>
            <a:chOff x="0" y="0"/>
            <a:chExt cx="703709" cy="110933"/>
          </a:xfrm>
        </p:grpSpPr>
        <p:sp>
          <p:nvSpPr>
            <p:cNvPr id="10" name="Freeform 10"/>
            <p:cNvSpPr/>
            <p:nvPr/>
          </p:nvSpPr>
          <p:spPr>
            <a:xfrm>
              <a:off x="0" y="0"/>
              <a:ext cx="703709" cy="110933"/>
            </a:xfrm>
            <a:custGeom>
              <a:avLst/>
              <a:gdLst/>
              <a:ahLst/>
              <a:cxnLst/>
              <a:rect l="l" t="t" r="r" b="b"/>
              <a:pathLst>
                <a:path w="703709" h="110933">
                  <a:moveTo>
                    <a:pt x="0" y="0"/>
                  </a:moveTo>
                  <a:lnTo>
                    <a:pt x="703709" y="0"/>
                  </a:lnTo>
                  <a:lnTo>
                    <a:pt x="703709" y="110933"/>
                  </a:lnTo>
                  <a:lnTo>
                    <a:pt x="0" y="110933"/>
                  </a:lnTo>
                  <a:close/>
                </a:path>
              </a:pathLst>
            </a:custGeom>
            <a:solidFill>
              <a:srgbClr val="FFEB9C"/>
            </a:solidFill>
          </p:spPr>
          <p:txBody>
            <a:bodyPr/>
            <a:lstStyle/>
            <a:p>
              <a:endParaRPr lang="fr-FR"/>
            </a:p>
          </p:txBody>
        </p:sp>
        <p:sp>
          <p:nvSpPr>
            <p:cNvPr id="11" name="TextBox 11"/>
            <p:cNvSpPr txBox="1"/>
            <p:nvPr/>
          </p:nvSpPr>
          <p:spPr>
            <a:xfrm>
              <a:off x="0" y="-57150"/>
              <a:ext cx="703709" cy="168083"/>
            </a:xfrm>
            <a:prstGeom prst="rect">
              <a:avLst/>
            </a:prstGeom>
          </p:spPr>
          <p:txBody>
            <a:bodyPr lIns="50800" tIns="50800" rIns="50800" bIns="50800" rtlCol="0" anchor="ctr"/>
            <a:lstStyle/>
            <a:p>
              <a:pPr algn="ctr">
                <a:lnSpc>
                  <a:spcPts val="2800"/>
                </a:lnSpc>
              </a:pPr>
              <a:endParaRPr/>
            </a:p>
          </p:txBody>
        </p:sp>
      </p:grpSp>
      <p:sp>
        <p:nvSpPr>
          <p:cNvPr id="12" name="TextBox 12"/>
          <p:cNvSpPr txBox="1"/>
          <p:nvPr/>
        </p:nvSpPr>
        <p:spPr>
          <a:xfrm>
            <a:off x="310455" y="66455"/>
            <a:ext cx="1607939" cy="493725"/>
          </a:xfrm>
          <a:prstGeom prst="rect">
            <a:avLst/>
          </a:prstGeom>
        </p:spPr>
        <p:txBody>
          <a:bodyPr wrap="square" lIns="0" tIns="0" rIns="0" bIns="0" rtlCol="0" anchor="t">
            <a:spAutoFit/>
          </a:bodyPr>
          <a:lstStyle/>
          <a:p>
            <a:pPr algn="ctr">
              <a:lnSpc>
                <a:spcPts val="1959"/>
              </a:lnSpc>
            </a:pPr>
            <a:r>
              <a:rPr lang="en-US" sz="1399" dirty="0" err="1">
                <a:solidFill>
                  <a:srgbClr val="000000"/>
                </a:solidFill>
                <a:latin typeface="Roboto"/>
                <a:ea typeface="Roboto"/>
                <a:cs typeface="Roboto"/>
                <a:sym typeface="Roboto"/>
              </a:rPr>
              <a:t>Analyse</a:t>
            </a:r>
            <a:r>
              <a:rPr lang="en-US" sz="1399" dirty="0">
                <a:solidFill>
                  <a:srgbClr val="000000"/>
                </a:solidFill>
                <a:latin typeface="Roboto"/>
                <a:ea typeface="Roboto"/>
                <a:cs typeface="Roboto"/>
                <a:sym typeface="Roboto"/>
              </a:rPr>
              <a:t> </a:t>
            </a:r>
            <a:r>
              <a:rPr lang="en-US" sz="1399" dirty="0" err="1">
                <a:solidFill>
                  <a:srgbClr val="000000"/>
                </a:solidFill>
                <a:latin typeface="Roboto"/>
                <a:ea typeface="Roboto"/>
                <a:cs typeface="Roboto"/>
                <a:sym typeface="Roboto"/>
              </a:rPr>
              <a:t>exploratoire</a:t>
            </a:r>
            <a:endParaRPr lang="en-US" sz="1399" dirty="0">
              <a:solidFill>
                <a:srgbClr val="000000"/>
              </a:solidFill>
              <a:latin typeface="Roboto"/>
              <a:ea typeface="Roboto"/>
              <a:cs typeface="Roboto"/>
              <a:sym typeface="Roboto"/>
            </a:endParaRPr>
          </a:p>
        </p:txBody>
      </p:sp>
      <p:sp>
        <p:nvSpPr>
          <p:cNvPr id="13" name="TextBox 13"/>
          <p:cNvSpPr txBox="1"/>
          <p:nvPr/>
        </p:nvSpPr>
        <p:spPr>
          <a:xfrm>
            <a:off x="17690944" y="9712876"/>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Open Sans"/>
                <a:ea typeface="Open Sans"/>
                <a:cs typeface="Open Sans"/>
                <a:sym typeface="Open Sans"/>
              </a:rPr>
              <a:t>14</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60737" y="-419100"/>
            <a:ext cx="18876089" cy="13328616"/>
          </a:xfrm>
          <a:custGeom>
            <a:avLst/>
            <a:gdLst/>
            <a:ahLst/>
            <a:cxnLst/>
            <a:rect l="l" t="t" r="r" b="b"/>
            <a:pathLst>
              <a:path w="18876089" h="12584060">
                <a:moveTo>
                  <a:pt x="0" y="0"/>
                </a:moveTo>
                <a:lnTo>
                  <a:pt x="18876090" y="0"/>
                </a:lnTo>
                <a:lnTo>
                  <a:pt x="18876090" y="12584060"/>
                </a:lnTo>
                <a:lnTo>
                  <a:pt x="0" y="12584060"/>
                </a:lnTo>
                <a:lnTo>
                  <a:pt x="0" y="0"/>
                </a:lnTo>
                <a:close/>
              </a:path>
            </a:pathLst>
          </a:custGeom>
          <a:blipFill>
            <a:blip r:embed="rId2"/>
            <a:stretch>
              <a:fillRect/>
            </a:stretch>
          </a:blipFill>
        </p:spPr>
        <p:txBody>
          <a:bodyPr/>
          <a:lstStyle/>
          <a:p>
            <a:endParaRPr lang="fr-FR"/>
          </a:p>
        </p:txBody>
      </p:sp>
      <p:sp>
        <p:nvSpPr>
          <p:cNvPr id="3" name="TextBox 3"/>
          <p:cNvSpPr txBox="1"/>
          <p:nvPr/>
        </p:nvSpPr>
        <p:spPr>
          <a:xfrm>
            <a:off x="2380857" y="4274503"/>
            <a:ext cx="14156382" cy="1566544"/>
          </a:xfrm>
          <a:prstGeom prst="rect">
            <a:avLst/>
          </a:prstGeom>
        </p:spPr>
        <p:txBody>
          <a:bodyPr lIns="0" tIns="0" rIns="0" bIns="0" rtlCol="0" anchor="t">
            <a:spAutoFit/>
          </a:bodyPr>
          <a:lstStyle/>
          <a:p>
            <a:pPr algn="ctr">
              <a:lnSpc>
                <a:spcPts val="12880"/>
              </a:lnSpc>
            </a:pPr>
            <a:r>
              <a:rPr lang="en-US" sz="9200" b="1">
                <a:solidFill>
                  <a:srgbClr val="000000"/>
                </a:solidFill>
                <a:latin typeface="Open Sans Bold"/>
                <a:ea typeface="Open Sans Bold"/>
                <a:cs typeface="Open Sans Bold"/>
                <a:sym typeface="Open Sans Bold"/>
              </a:rPr>
              <a:t>Traitement des données</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7053416" y="2534059"/>
            <a:ext cx="133200" cy="802800"/>
            <a:chOff x="0" y="0"/>
            <a:chExt cx="177600" cy="1070400"/>
          </a:xfrm>
        </p:grpSpPr>
        <p:sp>
          <p:nvSpPr>
            <p:cNvPr id="3" name="Freeform 3"/>
            <p:cNvSpPr/>
            <p:nvPr/>
          </p:nvSpPr>
          <p:spPr>
            <a:xfrm>
              <a:off x="0" y="0"/>
              <a:ext cx="177546" cy="1070356"/>
            </a:xfrm>
            <a:custGeom>
              <a:avLst/>
              <a:gdLst/>
              <a:ahLst/>
              <a:cxnLst/>
              <a:rect l="l" t="t" r="r" b="b"/>
              <a:pathLst>
                <a:path w="177546" h="1070356">
                  <a:moveTo>
                    <a:pt x="0" y="88773"/>
                  </a:moveTo>
                  <a:cubicBezTo>
                    <a:pt x="0" y="39751"/>
                    <a:pt x="39751" y="0"/>
                    <a:pt x="88773" y="0"/>
                  </a:cubicBezTo>
                  <a:cubicBezTo>
                    <a:pt x="137795" y="0"/>
                    <a:pt x="177546" y="39751"/>
                    <a:pt x="177546" y="88773"/>
                  </a:cubicBezTo>
                  <a:lnTo>
                    <a:pt x="177546" y="981583"/>
                  </a:lnTo>
                  <a:cubicBezTo>
                    <a:pt x="177546" y="1030605"/>
                    <a:pt x="137795" y="1070356"/>
                    <a:pt x="88773" y="1070356"/>
                  </a:cubicBezTo>
                  <a:cubicBezTo>
                    <a:pt x="39751" y="1070356"/>
                    <a:pt x="0" y="1030605"/>
                    <a:pt x="0" y="981583"/>
                  </a:cubicBezTo>
                  <a:close/>
                </a:path>
              </a:pathLst>
            </a:custGeom>
            <a:solidFill>
              <a:srgbClr val="00A651"/>
            </a:solidFill>
          </p:spPr>
          <p:txBody>
            <a:bodyPr/>
            <a:lstStyle/>
            <a:p>
              <a:endParaRPr lang="fr-FR"/>
            </a:p>
          </p:txBody>
        </p:sp>
      </p:grpSp>
      <p:sp>
        <p:nvSpPr>
          <p:cNvPr id="4" name="Freeform 4"/>
          <p:cNvSpPr/>
          <p:nvPr/>
        </p:nvSpPr>
        <p:spPr>
          <a:xfrm>
            <a:off x="0" y="1452562"/>
            <a:ext cx="6845820" cy="5377076"/>
          </a:xfrm>
          <a:custGeom>
            <a:avLst/>
            <a:gdLst/>
            <a:ahLst/>
            <a:cxnLst/>
            <a:rect l="l" t="t" r="r" b="b"/>
            <a:pathLst>
              <a:path w="6845820" h="5377076">
                <a:moveTo>
                  <a:pt x="0" y="0"/>
                </a:moveTo>
                <a:lnTo>
                  <a:pt x="6845820" y="0"/>
                </a:lnTo>
                <a:lnTo>
                  <a:pt x="6845820" y="5377076"/>
                </a:lnTo>
                <a:lnTo>
                  <a:pt x="0" y="5377076"/>
                </a:lnTo>
                <a:lnTo>
                  <a:pt x="0" y="0"/>
                </a:lnTo>
                <a:close/>
              </a:path>
            </a:pathLst>
          </a:custGeom>
          <a:blipFill>
            <a:blip r:embed="rId3"/>
            <a:stretch>
              <a:fillRect l="-2274" t="-1448"/>
            </a:stretch>
          </a:blipFill>
        </p:spPr>
        <p:txBody>
          <a:bodyPr/>
          <a:lstStyle/>
          <a:p>
            <a:endParaRPr lang="fr-FR"/>
          </a:p>
        </p:txBody>
      </p:sp>
      <p:sp>
        <p:nvSpPr>
          <p:cNvPr id="5" name="Freeform 5"/>
          <p:cNvSpPr/>
          <p:nvPr/>
        </p:nvSpPr>
        <p:spPr>
          <a:xfrm>
            <a:off x="6986741" y="4141100"/>
            <a:ext cx="11301259" cy="5523490"/>
          </a:xfrm>
          <a:custGeom>
            <a:avLst/>
            <a:gdLst/>
            <a:ahLst/>
            <a:cxnLst/>
            <a:rect l="l" t="t" r="r" b="b"/>
            <a:pathLst>
              <a:path w="11301259" h="5523490">
                <a:moveTo>
                  <a:pt x="0" y="0"/>
                </a:moveTo>
                <a:lnTo>
                  <a:pt x="11301259" y="0"/>
                </a:lnTo>
                <a:lnTo>
                  <a:pt x="11301259" y="5523491"/>
                </a:lnTo>
                <a:lnTo>
                  <a:pt x="0" y="5523491"/>
                </a:lnTo>
                <a:lnTo>
                  <a:pt x="0" y="0"/>
                </a:lnTo>
                <a:close/>
              </a:path>
            </a:pathLst>
          </a:custGeom>
          <a:blipFill>
            <a:blip r:embed="rId4"/>
            <a:stretch>
              <a:fillRect/>
            </a:stretch>
          </a:blipFill>
        </p:spPr>
        <p:txBody>
          <a:bodyPr/>
          <a:lstStyle/>
          <a:p>
            <a:endParaRPr lang="fr-FR"/>
          </a:p>
        </p:txBody>
      </p:sp>
      <p:sp>
        <p:nvSpPr>
          <p:cNvPr id="6" name="TextBox 6"/>
          <p:cNvSpPr txBox="1"/>
          <p:nvPr/>
        </p:nvSpPr>
        <p:spPr>
          <a:xfrm>
            <a:off x="1447445" y="409575"/>
            <a:ext cx="16276350" cy="790575"/>
          </a:xfrm>
          <a:prstGeom prst="rect">
            <a:avLst/>
          </a:prstGeom>
        </p:spPr>
        <p:txBody>
          <a:bodyPr lIns="0" tIns="0" rIns="0" bIns="0" rtlCol="0" anchor="t">
            <a:spAutoFit/>
          </a:bodyPr>
          <a:lstStyle/>
          <a:p>
            <a:pPr algn="ctr">
              <a:lnSpc>
                <a:spcPts val="6000"/>
              </a:lnSpc>
            </a:pPr>
            <a:r>
              <a:rPr lang="en-US" sz="5000" b="1">
                <a:solidFill>
                  <a:srgbClr val="000000"/>
                </a:solidFill>
                <a:latin typeface="Arimo Bold"/>
                <a:ea typeface="Arimo Bold"/>
                <a:cs typeface="Arimo Bold"/>
                <a:sym typeface="Arimo Bold"/>
              </a:rPr>
              <a:t>Le traitement par ancienneté &amp; corrélation </a:t>
            </a:r>
          </a:p>
        </p:txBody>
      </p:sp>
      <p:sp>
        <p:nvSpPr>
          <p:cNvPr id="7" name="TextBox 7"/>
          <p:cNvSpPr txBox="1"/>
          <p:nvPr/>
        </p:nvSpPr>
        <p:spPr>
          <a:xfrm>
            <a:off x="818158" y="7111108"/>
            <a:ext cx="4878289" cy="742950"/>
          </a:xfrm>
          <a:prstGeom prst="rect">
            <a:avLst/>
          </a:prstGeom>
        </p:spPr>
        <p:txBody>
          <a:bodyPr lIns="0" tIns="0" rIns="0" bIns="0" rtlCol="0" anchor="t">
            <a:spAutoFit/>
          </a:bodyPr>
          <a:lstStyle/>
          <a:p>
            <a:pPr algn="l">
              <a:lnSpc>
                <a:spcPts val="2999"/>
              </a:lnSpc>
            </a:pPr>
            <a:r>
              <a:rPr lang="en-US" sz="2499">
                <a:solidFill>
                  <a:srgbClr val="000000"/>
                </a:solidFill>
                <a:latin typeface="Roboto"/>
                <a:ea typeface="Roboto"/>
                <a:cs typeface="Roboto"/>
                <a:sym typeface="Roboto"/>
              </a:rPr>
              <a:t>Les nouveaux clients sont plus susceptibles de partir (churn).</a:t>
            </a:r>
          </a:p>
        </p:txBody>
      </p:sp>
      <p:sp>
        <p:nvSpPr>
          <p:cNvPr id="8" name="TextBox 8"/>
          <p:cNvSpPr txBox="1"/>
          <p:nvPr/>
        </p:nvSpPr>
        <p:spPr>
          <a:xfrm>
            <a:off x="8777670" y="2111943"/>
            <a:ext cx="8627350" cy="2440305"/>
          </a:xfrm>
          <a:prstGeom prst="rect">
            <a:avLst/>
          </a:prstGeom>
        </p:spPr>
        <p:txBody>
          <a:bodyPr lIns="0" tIns="0" rIns="0" bIns="0" rtlCol="0" anchor="t">
            <a:spAutoFit/>
          </a:bodyPr>
          <a:lstStyle/>
          <a:p>
            <a:pPr marL="474979" lvl="1" indent="-237490" algn="l">
              <a:lnSpc>
                <a:spcPts val="3299"/>
              </a:lnSpc>
              <a:buFont typeface="Arial"/>
              <a:buChar char="•"/>
            </a:pPr>
            <a:r>
              <a:rPr lang="en-US" sz="2199">
                <a:solidFill>
                  <a:srgbClr val="000000"/>
                </a:solidFill>
                <a:latin typeface="Roboto"/>
                <a:ea typeface="Roboto"/>
                <a:cs typeface="Roboto"/>
                <a:sym typeface="Roboto"/>
              </a:rPr>
              <a:t>Le type de contrat a un impact significatif sur le churn;</a:t>
            </a:r>
          </a:p>
          <a:p>
            <a:pPr marL="474979" lvl="1" indent="-237490" algn="l">
              <a:lnSpc>
                <a:spcPts val="3299"/>
              </a:lnSpc>
              <a:buFont typeface="Arial"/>
              <a:buChar char="•"/>
            </a:pPr>
            <a:r>
              <a:rPr lang="en-US" sz="2199">
                <a:solidFill>
                  <a:srgbClr val="000000"/>
                </a:solidFill>
                <a:latin typeface="Roboto"/>
                <a:ea typeface="Roboto"/>
                <a:cs typeface="Roboto"/>
                <a:sym typeface="Roboto"/>
              </a:rPr>
              <a:t>L'ancienneté du client est un facteur important de fidélisation;</a:t>
            </a:r>
          </a:p>
          <a:p>
            <a:pPr marL="474979" lvl="1" indent="-237490" algn="l">
              <a:lnSpc>
                <a:spcPts val="3299"/>
              </a:lnSpc>
              <a:buFont typeface="Arial"/>
              <a:buChar char="•"/>
            </a:pPr>
            <a:r>
              <a:rPr lang="en-US" sz="2199">
                <a:solidFill>
                  <a:srgbClr val="000000"/>
                </a:solidFill>
                <a:latin typeface="Roboto"/>
                <a:ea typeface="Roboto"/>
                <a:cs typeface="Roboto"/>
                <a:sym typeface="Roboto"/>
              </a:rPr>
              <a:t>Les services additionnels (sécu &amp; support) contribuent à réduire le churn;</a:t>
            </a:r>
          </a:p>
          <a:p>
            <a:pPr marL="474979" lvl="1" indent="-237490" algn="l">
              <a:lnSpc>
                <a:spcPts val="3299"/>
              </a:lnSpc>
              <a:buFont typeface="Arial"/>
              <a:buChar char="•"/>
            </a:pPr>
            <a:r>
              <a:rPr lang="en-US" sz="2199">
                <a:solidFill>
                  <a:srgbClr val="000000"/>
                </a:solidFill>
                <a:latin typeface="Roboto"/>
                <a:ea typeface="Roboto"/>
                <a:cs typeface="Roboto"/>
                <a:sym typeface="Roboto"/>
              </a:rPr>
              <a:t>La facturation sans papier est associée à un risque de churn plus élevé.</a:t>
            </a:r>
          </a:p>
        </p:txBody>
      </p:sp>
      <p:grpSp>
        <p:nvGrpSpPr>
          <p:cNvPr id="9" name="Group 9"/>
          <p:cNvGrpSpPr/>
          <p:nvPr/>
        </p:nvGrpSpPr>
        <p:grpSpPr>
          <a:xfrm>
            <a:off x="-19050" y="0"/>
            <a:ext cx="2671895" cy="421200"/>
            <a:chOff x="0" y="0"/>
            <a:chExt cx="703709" cy="110933"/>
          </a:xfrm>
        </p:grpSpPr>
        <p:sp>
          <p:nvSpPr>
            <p:cNvPr id="10" name="Freeform 10"/>
            <p:cNvSpPr/>
            <p:nvPr/>
          </p:nvSpPr>
          <p:spPr>
            <a:xfrm>
              <a:off x="0" y="0"/>
              <a:ext cx="703709" cy="110933"/>
            </a:xfrm>
            <a:custGeom>
              <a:avLst/>
              <a:gdLst/>
              <a:ahLst/>
              <a:cxnLst/>
              <a:rect l="l" t="t" r="r" b="b"/>
              <a:pathLst>
                <a:path w="703709" h="110933">
                  <a:moveTo>
                    <a:pt x="0" y="0"/>
                  </a:moveTo>
                  <a:lnTo>
                    <a:pt x="703709" y="0"/>
                  </a:lnTo>
                  <a:lnTo>
                    <a:pt x="703709" y="110933"/>
                  </a:lnTo>
                  <a:lnTo>
                    <a:pt x="0" y="110933"/>
                  </a:lnTo>
                  <a:close/>
                </a:path>
              </a:pathLst>
            </a:custGeom>
            <a:solidFill>
              <a:srgbClr val="FFEB9C"/>
            </a:solidFill>
          </p:spPr>
          <p:txBody>
            <a:bodyPr/>
            <a:lstStyle/>
            <a:p>
              <a:endParaRPr lang="fr-FR"/>
            </a:p>
          </p:txBody>
        </p:sp>
        <p:sp>
          <p:nvSpPr>
            <p:cNvPr id="11" name="TextBox 11"/>
            <p:cNvSpPr txBox="1"/>
            <p:nvPr/>
          </p:nvSpPr>
          <p:spPr>
            <a:xfrm>
              <a:off x="0" y="-57150"/>
              <a:ext cx="703709" cy="168083"/>
            </a:xfrm>
            <a:prstGeom prst="rect">
              <a:avLst/>
            </a:prstGeom>
          </p:spPr>
          <p:txBody>
            <a:bodyPr lIns="50800" tIns="50800" rIns="50800" bIns="50800" rtlCol="0" anchor="ctr"/>
            <a:lstStyle/>
            <a:p>
              <a:pPr algn="ctr">
                <a:lnSpc>
                  <a:spcPts val="2800"/>
                </a:lnSpc>
              </a:pPr>
              <a:endParaRPr/>
            </a:p>
          </p:txBody>
        </p:sp>
      </p:grpSp>
      <p:sp>
        <p:nvSpPr>
          <p:cNvPr id="12" name="TextBox 12"/>
          <p:cNvSpPr txBox="1"/>
          <p:nvPr/>
        </p:nvSpPr>
        <p:spPr>
          <a:xfrm>
            <a:off x="156344" y="66455"/>
            <a:ext cx="1916162" cy="250190"/>
          </a:xfrm>
          <a:prstGeom prst="rect">
            <a:avLst/>
          </a:prstGeom>
        </p:spPr>
        <p:txBody>
          <a:bodyPr lIns="0" tIns="0" rIns="0" bIns="0" rtlCol="0" anchor="t">
            <a:spAutoFit/>
          </a:bodyPr>
          <a:lstStyle/>
          <a:p>
            <a:pPr algn="ctr">
              <a:lnSpc>
                <a:spcPts val="1959"/>
              </a:lnSpc>
            </a:pPr>
            <a:r>
              <a:rPr lang="en-US" sz="1399">
                <a:solidFill>
                  <a:srgbClr val="000000"/>
                </a:solidFill>
                <a:latin typeface="Roboto"/>
                <a:ea typeface="Roboto"/>
                <a:cs typeface="Roboto"/>
                <a:sym typeface="Roboto"/>
              </a:rPr>
              <a:t>Traitement des données</a:t>
            </a:r>
          </a:p>
        </p:txBody>
      </p:sp>
      <p:sp>
        <p:nvSpPr>
          <p:cNvPr id="13" name="TextBox 13"/>
          <p:cNvSpPr txBox="1"/>
          <p:nvPr/>
        </p:nvSpPr>
        <p:spPr>
          <a:xfrm>
            <a:off x="17723795" y="9616966"/>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Open Sans"/>
                <a:ea typeface="Open Sans"/>
                <a:cs typeface="Open Sans"/>
                <a:sym typeface="Open Sans"/>
              </a:rPr>
              <a:t>16</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8002763" y="6631735"/>
            <a:ext cx="10024832" cy="1790826"/>
            <a:chOff x="0" y="0"/>
            <a:chExt cx="13366442" cy="2387768"/>
          </a:xfrm>
        </p:grpSpPr>
        <p:sp>
          <p:nvSpPr>
            <p:cNvPr id="3" name="Freeform 3"/>
            <p:cNvSpPr/>
            <p:nvPr/>
          </p:nvSpPr>
          <p:spPr>
            <a:xfrm>
              <a:off x="0" y="0"/>
              <a:ext cx="13366423" cy="2387768"/>
            </a:xfrm>
            <a:custGeom>
              <a:avLst/>
              <a:gdLst/>
              <a:ahLst/>
              <a:cxnLst/>
              <a:rect l="l" t="t" r="r" b="b"/>
              <a:pathLst>
                <a:path w="13366423" h="2387768">
                  <a:moveTo>
                    <a:pt x="0" y="1193884"/>
                  </a:moveTo>
                  <a:cubicBezTo>
                    <a:pt x="0" y="534547"/>
                    <a:pt x="512955" y="0"/>
                    <a:pt x="1145658" y="0"/>
                  </a:cubicBezTo>
                  <a:lnTo>
                    <a:pt x="12220764" y="0"/>
                  </a:lnTo>
                  <a:cubicBezTo>
                    <a:pt x="12853468" y="0"/>
                    <a:pt x="13366423" y="534547"/>
                    <a:pt x="13366423" y="1193884"/>
                  </a:cubicBezTo>
                  <a:cubicBezTo>
                    <a:pt x="13366423" y="1853220"/>
                    <a:pt x="12853468" y="2387768"/>
                    <a:pt x="12220764" y="2387768"/>
                  </a:cubicBezTo>
                  <a:lnTo>
                    <a:pt x="1145658" y="2387768"/>
                  </a:lnTo>
                  <a:cubicBezTo>
                    <a:pt x="512955" y="2387768"/>
                    <a:pt x="0" y="1853220"/>
                    <a:pt x="0" y="1193884"/>
                  </a:cubicBezTo>
                  <a:close/>
                </a:path>
              </a:pathLst>
            </a:custGeom>
            <a:solidFill>
              <a:srgbClr val="EA4827">
                <a:alpha val="6275"/>
              </a:srgbClr>
            </a:solidFill>
          </p:spPr>
          <p:txBody>
            <a:bodyPr/>
            <a:lstStyle/>
            <a:p>
              <a:endParaRPr lang="fr-FR"/>
            </a:p>
          </p:txBody>
        </p:sp>
      </p:grpSp>
      <p:grpSp>
        <p:nvGrpSpPr>
          <p:cNvPr id="4" name="Group 4"/>
          <p:cNvGrpSpPr/>
          <p:nvPr/>
        </p:nvGrpSpPr>
        <p:grpSpPr>
          <a:xfrm>
            <a:off x="8796763" y="3447851"/>
            <a:ext cx="9334800" cy="1600200"/>
            <a:chOff x="0" y="0"/>
            <a:chExt cx="12446400" cy="2133600"/>
          </a:xfrm>
        </p:grpSpPr>
        <p:sp>
          <p:nvSpPr>
            <p:cNvPr id="5" name="Freeform 5"/>
            <p:cNvSpPr/>
            <p:nvPr/>
          </p:nvSpPr>
          <p:spPr>
            <a:xfrm>
              <a:off x="0" y="0"/>
              <a:ext cx="12446381" cy="2133600"/>
            </a:xfrm>
            <a:custGeom>
              <a:avLst/>
              <a:gdLst/>
              <a:ahLst/>
              <a:cxnLst/>
              <a:rect l="l" t="t" r="r" b="b"/>
              <a:pathLst>
                <a:path w="12446381" h="2133600">
                  <a:moveTo>
                    <a:pt x="0" y="1066800"/>
                  </a:moveTo>
                  <a:cubicBezTo>
                    <a:pt x="0" y="477647"/>
                    <a:pt x="477647" y="0"/>
                    <a:pt x="1066800" y="0"/>
                  </a:cubicBezTo>
                  <a:lnTo>
                    <a:pt x="11379581" y="0"/>
                  </a:lnTo>
                  <a:cubicBezTo>
                    <a:pt x="11968735" y="0"/>
                    <a:pt x="12446381" y="477647"/>
                    <a:pt x="12446381" y="1066800"/>
                  </a:cubicBezTo>
                  <a:cubicBezTo>
                    <a:pt x="12446381" y="1655953"/>
                    <a:pt x="11968735" y="2133600"/>
                    <a:pt x="11379581" y="2133600"/>
                  </a:cubicBezTo>
                  <a:lnTo>
                    <a:pt x="1066800" y="2133600"/>
                  </a:lnTo>
                  <a:cubicBezTo>
                    <a:pt x="477647" y="2133600"/>
                    <a:pt x="0" y="1655953"/>
                    <a:pt x="0" y="1066800"/>
                  </a:cubicBezTo>
                  <a:close/>
                </a:path>
              </a:pathLst>
            </a:custGeom>
            <a:solidFill>
              <a:srgbClr val="E99B27">
                <a:alpha val="6275"/>
              </a:srgbClr>
            </a:solidFill>
          </p:spPr>
          <p:txBody>
            <a:bodyPr/>
            <a:lstStyle/>
            <a:p>
              <a:endParaRPr lang="fr-FR"/>
            </a:p>
          </p:txBody>
        </p:sp>
      </p:grpSp>
      <p:sp>
        <p:nvSpPr>
          <p:cNvPr id="6" name="AutoShape 6"/>
          <p:cNvSpPr/>
          <p:nvPr/>
        </p:nvSpPr>
        <p:spPr>
          <a:xfrm>
            <a:off x="10450838" y="8398822"/>
            <a:ext cx="9525" cy="4689"/>
          </a:xfrm>
          <a:prstGeom prst="line">
            <a:avLst/>
          </a:prstGeom>
          <a:ln w="9525" cap="rnd">
            <a:solidFill>
              <a:srgbClr val="666666"/>
            </a:solidFill>
            <a:prstDash val="solid"/>
            <a:headEnd type="none" w="sm" len="sm"/>
            <a:tailEnd type="triangle" w="lg" len="med"/>
          </a:ln>
        </p:spPr>
        <p:txBody>
          <a:bodyPr/>
          <a:lstStyle/>
          <a:p>
            <a:endParaRPr lang="fr-FR"/>
          </a:p>
        </p:txBody>
      </p:sp>
      <p:sp>
        <p:nvSpPr>
          <p:cNvPr id="7" name="AutoShape 7"/>
          <p:cNvSpPr/>
          <p:nvPr/>
        </p:nvSpPr>
        <p:spPr>
          <a:xfrm>
            <a:off x="13651088" y="8378422"/>
            <a:ext cx="9525" cy="4763"/>
          </a:xfrm>
          <a:prstGeom prst="line">
            <a:avLst/>
          </a:prstGeom>
          <a:ln w="9525" cap="rnd">
            <a:solidFill>
              <a:srgbClr val="666666"/>
            </a:solidFill>
            <a:prstDash val="solid"/>
            <a:headEnd type="none" w="sm" len="sm"/>
            <a:tailEnd type="triangle" w="lg" len="med"/>
          </a:ln>
        </p:spPr>
        <p:txBody>
          <a:bodyPr/>
          <a:lstStyle/>
          <a:p>
            <a:endParaRPr lang="fr-FR"/>
          </a:p>
        </p:txBody>
      </p:sp>
      <p:sp>
        <p:nvSpPr>
          <p:cNvPr id="8" name="AutoShape 8"/>
          <p:cNvSpPr/>
          <p:nvPr/>
        </p:nvSpPr>
        <p:spPr>
          <a:xfrm>
            <a:off x="11553741" y="2971800"/>
            <a:ext cx="1086017" cy="9525"/>
          </a:xfrm>
          <a:prstGeom prst="line">
            <a:avLst/>
          </a:prstGeom>
          <a:ln w="9525" cap="rnd">
            <a:solidFill>
              <a:srgbClr val="666666"/>
            </a:solidFill>
            <a:prstDash val="solid"/>
            <a:headEnd type="none" w="sm" len="sm"/>
            <a:tailEnd type="triangle" w="lg" len="med"/>
          </a:ln>
        </p:spPr>
        <p:txBody>
          <a:bodyPr/>
          <a:lstStyle/>
          <a:p>
            <a:endParaRPr lang="fr-FR"/>
          </a:p>
        </p:txBody>
      </p:sp>
      <p:sp>
        <p:nvSpPr>
          <p:cNvPr id="9" name="Freeform 9"/>
          <p:cNvSpPr/>
          <p:nvPr/>
        </p:nvSpPr>
        <p:spPr>
          <a:xfrm>
            <a:off x="5731000" y="2690290"/>
            <a:ext cx="796060" cy="663462"/>
          </a:xfrm>
          <a:custGeom>
            <a:avLst/>
            <a:gdLst/>
            <a:ahLst/>
            <a:cxnLst/>
            <a:rect l="l" t="t" r="r" b="b"/>
            <a:pathLst>
              <a:path w="796060" h="663462">
                <a:moveTo>
                  <a:pt x="0" y="0"/>
                </a:moveTo>
                <a:lnTo>
                  <a:pt x="796060" y="0"/>
                </a:lnTo>
                <a:lnTo>
                  <a:pt x="796060" y="663462"/>
                </a:lnTo>
                <a:lnTo>
                  <a:pt x="0" y="66346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fr-FR"/>
          </a:p>
        </p:txBody>
      </p:sp>
      <p:sp>
        <p:nvSpPr>
          <p:cNvPr id="10" name="Freeform 10"/>
          <p:cNvSpPr/>
          <p:nvPr/>
        </p:nvSpPr>
        <p:spPr>
          <a:xfrm>
            <a:off x="7402517" y="2923076"/>
            <a:ext cx="6409670" cy="2773933"/>
          </a:xfrm>
          <a:custGeom>
            <a:avLst/>
            <a:gdLst/>
            <a:ahLst/>
            <a:cxnLst/>
            <a:rect l="l" t="t" r="r" b="b"/>
            <a:pathLst>
              <a:path w="6409670" h="2773933">
                <a:moveTo>
                  <a:pt x="0" y="0"/>
                </a:moveTo>
                <a:lnTo>
                  <a:pt x="6409669" y="0"/>
                </a:lnTo>
                <a:lnTo>
                  <a:pt x="6409669" y="2773933"/>
                </a:lnTo>
                <a:lnTo>
                  <a:pt x="0" y="2773933"/>
                </a:lnTo>
                <a:lnTo>
                  <a:pt x="0" y="0"/>
                </a:lnTo>
                <a:close/>
              </a:path>
            </a:pathLst>
          </a:custGeom>
          <a:blipFill>
            <a:blip r:embed="rId5"/>
            <a:stretch>
              <a:fillRect/>
            </a:stretch>
          </a:blipFill>
        </p:spPr>
        <p:txBody>
          <a:bodyPr/>
          <a:lstStyle/>
          <a:p>
            <a:endParaRPr lang="fr-FR"/>
          </a:p>
        </p:txBody>
      </p:sp>
      <p:sp>
        <p:nvSpPr>
          <p:cNvPr id="11" name="Freeform 11"/>
          <p:cNvSpPr/>
          <p:nvPr/>
        </p:nvSpPr>
        <p:spPr>
          <a:xfrm>
            <a:off x="3408031" y="6148926"/>
            <a:ext cx="6305580" cy="2868317"/>
          </a:xfrm>
          <a:custGeom>
            <a:avLst/>
            <a:gdLst/>
            <a:ahLst/>
            <a:cxnLst/>
            <a:rect l="l" t="t" r="r" b="b"/>
            <a:pathLst>
              <a:path w="6305580" h="2868317">
                <a:moveTo>
                  <a:pt x="0" y="0"/>
                </a:moveTo>
                <a:lnTo>
                  <a:pt x="6305580" y="0"/>
                </a:lnTo>
                <a:lnTo>
                  <a:pt x="6305580" y="2868317"/>
                </a:lnTo>
                <a:lnTo>
                  <a:pt x="0" y="2868317"/>
                </a:lnTo>
                <a:lnTo>
                  <a:pt x="0" y="0"/>
                </a:lnTo>
                <a:close/>
              </a:path>
            </a:pathLst>
          </a:custGeom>
          <a:blipFill>
            <a:blip r:embed="rId6"/>
            <a:stretch>
              <a:fillRect l="-1395"/>
            </a:stretch>
          </a:blipFill>
        </p:spPr>
        <p:txBody>
          <a:bodyPr/>
          <a:lstStyle/>
          <a:p>
            <a:endParaRPr lang="fr-FR"/>
          </a:p>
        </p:txBody>
      </p:sp>
      <p:sp>
        <p:nvSpPr>
          <p:cNvPr id="12" name="Freeform 12"/>
          <p:cNvSpPr/>
          <p:nvPr/>
        </p:nvSpPr>
        <p:spPr>
          <a:xfrm>
            <a:off x="0" y="3622542"/>
            <a:ext cx="3239931" cy="5534882"/>
          </a:xfrm>
          <a:custGeom>
            <a:avLst/>
            <a:gdLst/>
            <a:ahLst/>
            <a:cxnLst/>
            <a:rect l="l" t="t" r="r" b="b"/>
            <a:pathLst>
              <a:path w="3239931" h="5534882">
                <a:moveTo>
                  <a:pt x="0" y="0"/>
                </a:moveTo>
                <a:lnTo>
                  <a:pt x="3239931" y="0"/>
                </a:lnTo>
                <a:lnTo>
                  <a:pt x="3239931" y="5534882"/>
                </a:lnTo>
                <a:lnTo>
                  <a:pt x="0" y="5534882"/>
                </a:lnTo>
                <a:lnTo>
                  <a:pt x="0" y="0"/>
                </a:lnTo>
                <a:close/>
              </a:path>
            </a:pathLst>
          </a:custGeom>
          <a:blipFill>
            <a:blip r:embed="rId7"/>
            <a:stretch>
              <a:fillRect/>
            </a:stretch>
          </a:blipFill>
        </p:spPr>
        <p:txBody>
          <a:bodyPr/>
          <a:lstStyle/>
          <a:p>
            <a:endParaRPr lang="fr-FR"/>
          </a:p>
        </p:txBody>
      </p:sp>
      <p:sp>
        <p:nvSpPr>
          <p:cNvPr id="13" name="Freeform 13"/>
          <p:cNvSpPr/>
          <p:nvPr/>
        </p:nvSpPr>
        <p:spPr>
          <a:xfrm>
            <a:off x="0" y="2326665"/>
            <a:ext cx="7284413" cy="1192823"/>
          </a:xfrm>
          <a:custGeom>
            <a:avLst/>
            <a:gdLst/>
            <a:ahLst/>
            <a:cxnLst/>
            <a:rect l="l" t="t" r="r" b="b"/>
            <a:pathLst>
              <a:path w="7284413" h="1192823">
                <a:moveTo>
                  <a:pt x="0" y="0"/>
                </a:moveTo>
                <a:lnTo>
                  <a:pt x="7284412" y="0"/>
                </a:lnTo>
                <a:lnTo>
                  <a:pt x="7284412" y="1192822"/>
                </a:lnTo>
                <a:lnTo>
                  <a:pt x="0" y="1192822"/>
                </a:lnTo>
                <a:lnTo>
                  <a:pt x="0" y="0"/>
                </a:lnTo>
                <a:close/>
              </a:path>
            </a:pathLst>
          </a:custGeom>
          <a:blipFill>
            <a:blip r:embed="rId8"/>
            <a:stretch>
              <a:fillRect/>
            </a:stretch>
          </a:blipFill>
        </p:spPr>
        <p:txBody>
          <a:bodyPr/>
          <a:lstStyle/>
          <a:p>
            <a:endParaRPr lang="fr-FR"/>
          </a:p>
        </p:txBody>
      </p:sp>
      <p:sp>
        <p:nvSpPr>
          <p:cNvPr id="14" name="TextBox 14"/>
          <p:cNvSpPr txBox="1"/>
          <p:nvPr/>
        </p:nvSpPr>
        <p:spPr>
          <a:xfrm>
            <a:off x="1005825" y="784775"/>
            <a:ext cx="16276350" cy="790575"/>
          </a:xfrm>
          <a:prstGeom prst="rect">
            <a:avLst/>
          </a:prstGeom>
        </p:spPr>
        <p:txBody>
          <a:bodyPr lIns="0" tIns="0" rIns="0" bIns="0" rtlCol="0" anchor="t">
            <a:spAutoFit/>
          </a:bodyPr>
          <a:lstStyle/>
          <a:p>
            <a:pPr algn="ctr">
              <a:lnSpc>
                <a:spcPts val="6000"/>
              </a:lnSpc>
            </a:pPr>
            <a:r>
              <a:rPr lang="en-US" sz="5000" b="1">
                <a:solidFill>
                  <a:srgbClr val="000000"/>
                </a:solidFill>
                <a:latin typeface="Arimo Bold"/>
                <a:ea typeface="Arimo Bold"/>
                <a:cs typeface="Arimo Bold"/>
                <a:sym typeface="Arimo Bold"/>
              </a:rPr>
              <a:t>Data preprocessing</a:t>
            </a:r>
          </a:p>
        </p:txBody>
      </p:sp>
      <p:sp>
        <p:nvSpPr>
          <p:cNvPr id="15" name="TextBox 15"/>
          <p:cNvSpPr txBox="1"/>
          <p:nvPr/>
        </p:nvSpPr>
        <p:spPr>
          <a:xfrm>
            <a:off x="9788786" y="6801909"/>
            <a:ext cx="8046800" cy="1485900"/>
          </a:xfrm>
          <a:prstGeom prst="rect">
            <a:avLst/>
          </a:prstGeom>
        </p:spPr>
        <p:txBody>
          <a:bodyPr lIns="0" tIns="0" rIns="0" bIns="0" rtlCol="0" anchor="t">
            <a:spAutoFit/>
          </a:bodyPr>
          <a:lstStyle/>
          <a:p>
            <a:pPr algn="l">
              <a:lnSpc>
                <a:spcPts val="2999"/>
              </a:lnSpc>
            </a:pPr>
            <a:r>
              <a:rPr lang="en-US" sz="2499">
                <a:solidFill>
                  <a:srgbClr val="000000"/>
                </a:solidFill>
                <a:latin typeface="Roboto"/>
                <a:ea typeface="Roboto"/>
                <a:cs typeface="Roboto"/>
                <a:sym typeface="Roboto"/>
              </a:rPr>
              <a:t>Étant donné que les caractéristiques numériques sont réparties sur différentes plages de valeurs, je vais utiliser </a:t>
            </a:r>
            <a:r>
              <a:rPr lang="en-US" sz="2499" b="1">
                <a:solidFill>
                  <a:srgbClr val="000000"/>
                </a:solidFill>
                <a:latin typeface="Roboto Bold"/>
                <a:ea typeface="Roboto Bold"/>
                <a:cs typeface="Roboto Bold"/>
                <a:sym typeface="Roboto Bold"/>
              </a:rPr>
              <a:t>StandardScaler</a:t>
            </a:r>
            <a:r>
              <a:rPr lang="en-US" sz="2499">
                <a:solidFill>
                  <a:srgbClr val="000000"/>
                </a:solidFill>
                <a:latin typeface="Roboto"/>
                <a:ea typeface="Roboto"/>
                <a:cs typeface="Roboto"/>
                <a:sym typeface="Roboto"/>
              </a:rPr>
              <a:t> pour les mettre à l'échelle et les ramener à la même plage.</a:t>
            </a:r>
          </a:p>
        </p:txBody>
      </p:sp>
      <p:sp>
        <p:nvSpPr>
          <p:cNvPr id="16" name="TextBox 16"/>
          <p:cNvSpPr txBox="1"/>
          <p:nvPr/>
        </p:nvSpPr>
        <p:spPr>
          <a:xfrm>
            <a:off x="13873141" y="3700263"/>
            <a:ext cx="4357709" cy="1114425"/>
          </a:xfrm>
          <a:prstGeom prst="rect">
            <a:avLst/>
          </a:prstGeom>
        </p:spPr>
        <p:txBody>
          <a:bodyPr lIns="0" tIns="0" rIns="0" bIns="0" rtlCol="0" anchor="t">
            <a:spAutoFit/>
          </a:bodyPr>
          <a:lstStyle/>
          <a:p>
            <a:pPr algn="l">
              <a:lnSpc>
                <a:spcPts val="2999"/>
              </a:lnSpc>
            </a:pPr>
            <a:r>
              <a:rPr lang="en-US" sz="2499">
                <a:solidFill>
                  <a:srgbClr val="000000"/>
                </a:solidFill>
                <a:latin typeface="Roboto"/>
                <a:ea typeface="Roboto"/>
                <a:cs typeface="Roboto"/>
                <a:sym typeface="Roboto"/>
              </a:rPr>
              <a:t>Diviser les données en ensembles d'entraînement (train) et de test.</a:t>
            </a:r>
          </a:p>
        </p:txBody>
      </p:sp>
      <p:sp>
        <p:nvSpPr>
          <p:cNvPr id="17" name="TextBox 17"/>
          <p:cNvSpPr txBox="1"/>
          <p:nvPr/>
        </p:nvSpPr>
        <p:spPr>
          <a:xfrm>
            <a:off x="7284413" y="2464637"/>
            <a:ext cx="1143150" cy="470325"/>
          </a:xfrm>
          <a:prstGeom prst="rect">
            <a:avLst/>
          </a:prstGeom>
        </p:spPr>
        <p:txBody>
          <a:bodyPr lIns="0" tIns="0" rIns="0" bIns="0" rtlCol="0" anchor="t">
            <a:spAutoFit/>
          </a:bodyPr>
          <a:lstStyle/>
          <a:p>
            <a:pPr algn="ctr">
              <a:lnSpc>
                <a:spcPts val="4320"/>
              </a:lnSpc>
            </a:pPr>
            <a:r>
              <a:rPr lang="en-US" sz="3600" b="1">
                <a:solidFill>
                  <a:srgbClr val="000000"/>
                </a:solidFill>
                <a:latin typeface="Arimo Bold"/>
                <a:ea typeface="Arimo Bold"/>
                <a:cs typeface="Arimo Bold"/>
                <a:sym typeface="Arimo Bold"/>
              </a:rPr>
              <a:t>01</a:t>
            </a:r>
          </a:p>
        </p:txBody>
      </p:sp>
      <p:sp>
        <p:nvSpPr>
          <p:cNvPr id="18" name="TextBox 18"/>
          <p:cNvSpPr txBox="1"/>
          <p:nvPr/>
        </p:nvSpPr>
        <p:spPr>
          <a:xfrm>
            <a:off x="3239931" y="5678601"/>
            <a:ext cx="1143150" cy="470325"/>
          </a:xfrm>
          <a:prstGeom prst="rect">
            <a:avLst/>
          </a:prstGeom>
        </p:spPr>
        <p:txBody>
          <a:bodyPr lIns="0" tIns="0" rIns="0" bIns="0" rtlCol="0" anchor="t">
            <a:spAutoFit/>
          </a:bodyPr>
          <a:lstStyle/>
          <a:p>
            <a:pPr algn="ctr">
              <a:lnSpc>
                <a:spcPts val="4320"/>
              </a:lnSpc>
            </a:pPr>
            <a:r>
              <a:rPr lang="en-US" sz="3600" b="1">
                <a:solidFill>
                  <a:srgbClr val="000000"/>
                </a:solidFill>
                <a:latin typeface="Arimo Bold"/>
                <a:ea typeface="Arimo Bold"/>
                <a:cs typeface="Arimo Bold"/>
                <a:sym typeface="Arimo Bold"/>
              </a:rPr>
              <a:t>02</a:t>
            </a:r>
          </a:p>
        </p:txBody>
      </p:sp>
      <p:grpSp>
        <p:nvGrpSpPr>
          <p:cNvPr id="19" name="Group 19"/>
          <p:cNvGrpSpPr/>
          <p:nvPr/>
        </p:nvGrpSpPr>
        <p:grpSpPr>
          <a:xfrm>
            <a:off x="-19050" y="0"/>
            <a:ext cx="2671895" cy="421200"/>
            <a:chOff x="0" y="0"/>
            <a:chExt cx="703709" cy="110933"/>
          </a:xfrm>
        </p:grpSpPr>
        <p:sp>
          <p:nvSpPr>
            <p:cNvPr id="20" name="Freeform 20"/>
            <p:cNvSpPr/>
            <p:nvPr/>
          </p:nvSpPr>
          <p:spPr>
            <a:xfrm>
              <a:off x="0" y="0"/>
              <a:ext cx="703709" cy="110933"/>
            </a:xfrm>
            <a:custGeom>
              <a:avLst/>
              <a:gdLst/>
              <a:ahLst/>
              <a:cxnLst/>
              <a:rect l="l" t="t" r="r" b="b"/>
              <a:pathLst>
                <a:path w="703709" h="110933">
                  <a:moveTo>
                    <a:pt x="0" y="0"/>
                  </a:moveTo>
                  <a:lnTo>
                    <a:pt x="703709" y="0"/>
                  </a:lnTo>
                  <a:lnTo>
                    <a:pt x="703709" y="110933"/>
                  </a:lnTo>
                  <a:lnTo>
                    <a:pt x="0" y="110933"/>
                  </a:lnTo>
                  <a:close/>
                </a:path>
              </a:pathLst>
            </a:custGeom>
            <a:solidFill>
              <a:srgbClr val="FFEB9C"/>
            </a:solidFill>
          </p:spPr>
          <p:txBody>
            <a:bodyPr/>
            <a:lstStyle/>
            <a:p>
              <a:endParaRPr lang="fr-FR"/>
            </a:p>
          </p:txBody>
        </p:sp>
        <p:sp>
          <p:nvSpPr>
            <p:cNvPr id="21" name="TextBox 21"/>
            <p:cNvSpPr txBox="1"/>
            <p:nvPr/>
          </p:nvSpPr>
          <p:spPr>
            <a:xfrm>
              <a:off x="0" y="-57150"/>
              <a:ext cx="703709" cy="168083"/>
            </a:xfrm>
            <a:prstGeom prst="rect">
              <a:avLst/>
            </a:prstGeom>
          </p:spPr>
          <p:txBody>
            <a:bodyPr lIns="50800" tIns="50800" rIns="50800" bIns="50800" rtlCol="0" anchor="ctr"/>
            <a:lstStyle/>
            <a:p>
              <a:pPr algn="ctr">
                <a:lnSpc>
                  <a:spcPts val="2800"/>
                </a:lnSpc>
              </a:pPr>
              <a:endParaRPr/>
            </a:p>
          </p:txBody>
        </p:sp>
      </p:grpSp>
      <p:sp>
        <p:nvSpPr>
          <p:cNvPr id="22" name="TextBox 22"/>
          <p:cNvSpPr txBox="1"/>
          <p:nvPr/>
        </p:nvSpPr>
        <p:spPr>
          <a:xfrm>
            <a:off x="156344" y="66455"/>
            <a:ext cx="1916162" cy="250190"/>
          </a:xfrm>
          <a:prstGeom prst="rect">
            <a:avLst/>
          </a:prstGeom>
        </p:spPr>
        <p:txBody>
          <a:bodyPr lIns="0" tIns="0" rIns="0" bIns="0" rtlCol="0" anchor="t">
            <a:spAutoFit/>
          </a:bodyPr>
          <a:lstStyle/>
          <a:p>
            <a:pPr algn="ctr">
              <a:lnSpc>
                <a:spcPts val="1959"/>
              </a:lnSpc>
            </a:pPr>
            <a:r>
              <a:rPr lang="en-US" sz="1399">
                <a:solidFill>
                  <a:srgbClr val="000000"/>
                </a:solidFill>
                <a:latin typeface="Roboto"/>
                <a:ea typeface="Roboto"/>
                <a:cs typeface="Roboto"/>
                <a:sym typeface="Roboto"/>
              </a:rPr>
              <a:t>Traitement des données</a:t>
            </a:r>
          </a:p>
        </p:txBody>
      </p:sp>
      <p:sp>
        <p:nvSpPr>
          <p:cNvPr id="23" name="TextBox 23"/>
          <p:cNvSpPr txBox="1"/>
          <p:nvPr/>
        </p:nvSpPr>
        <p:spPr>
          <a:xfrm>
            <a:off x="17841051" y="9641541"/>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Open Sans"/>
                <a:ea typeface="Open Sans"/>
                <a:cs typeface="Open Sans"/>
                <a:sym typeface="Open Sans"/>
              </a:rPr>
              <a:t>17</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2115850" y="2397100"/>
            <a:ext cx="5257800" cy="2042400"/>
            <a:chOff x="0" y="0"/>
            <a:chExt cx="7010400" cy="2723200"/>
          </a:xfrm>
        </p:grpSpPr>
        <p:sp>
          <p:nvSpPr>
            <p:cNvPr id="3" name="Freeform 3"/>
            <p:cNvSpPr/>
            <p:nvPr/>
          </p:nvSpPr>
          <p:spPr>
            <a:xfrm>
              <a:off x="0" y="0"/>
              <a:ext cx="7010400" cy="2723261"/>
            </a:xfrm>
            <a:custGeom>
              <a:avLst/>
              <a:gdLst/>
              <a:ahLst/>
              <a:cxnLst/>
              <a:rect l="l" t="t" r="r" b="b"/>
              <a:pathLst>
                <a:path w="7010400" h="2723261">
                  <a:moveTo>
                    <a:pt x="0" y="1361567"/>
                  </a:moveTo>
                  <a:cubicBezTo>
                    <a:pt x="0" y="609600"/>
                    <a:pt x="609600" y="0"/>
                    <a:pt x="1361567" y="0"/>
                  </a:cubicBezTo>
                  <a:lnTo>
                    <a:pt x="5648833" y="0"/>
                  </a:lnTo>
                  <a:cubicBezTo>
                    <a:pt x="6400800" y="0"/>
                    <a:pt x="7010400" y="609600"/>
                    <a:pt x="7010400" y="1361567"/>
                  </a:cubicBezTo>
                  <a:cubicBezTo>
                    <a:pt x="7010400" y="2113534"/>
                    <a:pt x="6400800" y="2723261"/>
                    <a:pt x="5648833" y="2723261"/>
                  </a:cubicBezTo>
                  <a:lnTo>
                    <a:pt x="1361567" y="2723261"/>
                  </a:lnTo>
                  <a:cubicBezTo>
                    <a:pt x="609600" y="2723261"/>
                    <a:pt x="0" y="2113534"/>
                    <a:pt x="0" y="1361567"/>
                  </a:cubicBezTo>
                  <a:close/>
                </a:path>
              </a:pathLst>
            </a:custGeom>
            <a:solidFill>
              <a:srgbClr val="E99B27">
                <a:alpha val="6275"/>
              </a:srgbClr>
            </a:solidFill>
          </p:spPr>
          <p:txBody>
            <a:bodyPr/>
            <a:lstStyle/>
            <a:p>
              <a:endParaRPr lang="fr-FR"/>
            </a:p>
          </p:txBody>
        </p:sp>
      </p:grpSp>
      <p:grpSp>
        <p:nvGrpSpPr>
          <p:cNvPr id="4" name="Group 4"/>
          <p:cNvGrpSpPr/>
          <p:nvPr/>
        </p:nvGrpSpPr>
        <p:grpSpPr>
          <a:xfrm>
            <a:off x="914400" y="2397100"/>
            <a:ext cx="5257800" cy="2042400"/>
            <a:chOff x="0" y="0"/>
            <a:chExt cx="7010400" cy="2723200"/>
          </a:xfrm>
        </p:grpSpPr>
        <p:sp>
          <p:nvSpPr>
            <p:cNvPr id="5" name="Freeform 5"/>
            <p:cNvSpPr/>
            <p:nvPr/>
          </p:nvSpPr>
          <p:spPr>
            <a:xfrm>
              <a:off x="0" y="0"/>
              <a:ext cx="7010400" cy="2723261"/>
            </a:xfrm>
            <a:custGeom>
              <a:avLst/>
              <a:gdLst/>
              <a:ahLst/>
              <a:cxnLst/>
              <a:rect l="l" t="t" r="r" b="b"/>
              <a:pathLst>
                <a:path w="7010400" h="2723261">
                  <a:moveTo>
                    <a:pt x="0" y="1361567"/>
                  </a:moveTo>
                  <a:cubicBezTo>
                    <a:pt x="0" y="609600"/>
                    <a:pt x="609600" y="0"/>
                    <a:pt x="1361567" y="0"/>
                  </a:cubicBezTo>
                  <a:lnTo>
                    <a:pt x="5648833" y="0"/>
                  </a:lnTo>
                  <a:cubicBezTo>
                    <a:pt x="6400800" y="0"/>
                    <a:pt x="7010400" y="609600"/>
                    <a:pt x="7010400" y="1361567"/>
                  </a:cubicBezTo>
                  <a:cubicBezTo>
                    <a:pt x="7010400" y="2113534"/>
                    <a:pt x="6400800" y="2723261"/>
                    <a:pt x="5648833" y="2723261"/>
                  </a:cubicBezTo>
                  <a:lnTo>
                    <a:pt x="1361567" y="2723261"/>
                  </a:lnTo>
                  <a:cubicBezTo>
                    <a:pt x="609600" y="2723261"/>
                    <a:pt x="0" y="2113534"/>
                    <a:pt x="0" y="1361567"/>
                  </a:cubicBezTo>
                  <a:close/>
                </a:path>
              </a:pathLst>
            </a:custGeom>
            <a:solidFill>
              <a:srgbClr val="E4EA27">
                <a:alpha val="6275"/>
              </a:srgbClr>
            </a:solidFill>
          </p:spPr>
          <p:txBody>
            <a:bodyPr/>
            <a:lstStyle/>
            <a:p>
              <a:endParaRPr lang="fr-FR"/>
            </a:p>
          </p:txBody>
        </p:sp>
      </p:grpSp>
      <p:sp>
        <p:nvSpPr>
          <p:cNvPr id="6" name="Freeform 6"/>
          <p:cNvSpPr/>
          <p:nvPr/>
        </p:nvSpPr>
        <p:spPr>
          <a:xfrm>
            <a:off x="7085700" y="2220250"/>
            <a:ext cx="4116650" cy="7243692"/>
          </a:xfrm>
          <a:custGeom>
            <a:avLst/>
            <a:gdLst/>
            <a:ahLst/>
            <a:cxnLst/>
            <a:rect l="l" t="t" r="r" b="b"/>
            <a:pathLst>
              <a:path w="4116650" h="7243692">
                <a:moveTo>
                  <a:pt x="0" y="0"/>
                </a:moveTo>
                <a:lnTo>
                  <a:pt x="4116650" y="0"/>
                </a:lnTo>
                <a:lnTo>
                  <a:pt x="4116650" y="7243692"/>
                </a:lnTo>
                <a:lnTo>
                  <a:pt x="0" y="72436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fr-FR"/>
          </a:p>
        </p:txBody>
      </p:sp>
      <p:sp>
        <p:nvSpPr>
          <p:cNvPr id="7" name="AutoShape 7"/>
          <p:cNvSpPr/>
          <p:nvPr/>
        </p:nvSpPr>
        <p:spPr>
          <a:xfrm>
            <a:off x="10564259" y="3418900"/>
            <a:ext cx="1561181" cy="9525"/>
          </a:xfrm>
          <a:prstGeom prst="line">
            <a:avLst/>
          </a:prstGeom>
          <a:ln w="9525" cap="rnd">
            <a:solidFill>
              <a:srgbClr val="666666"/>
            </a:solidFill>
            <a:prstDash val="solid"/>
            <a:headEnd type="none" w="sm" len="sm"/>
            <a:tailEnd type="arrow" w="med" len="sm"/>
          </a:ln>
        </p:spPr>
        <p:txBody>
          <a:bodyPr/>
          <a:lstStyle/>
          <a:p>
            <a:endParaRPr lang="fr-FR"/>
          </a:p>
        </p:txBody>
      </p:sp>
      <p:sp>
        <p:nvSpPr>
          <p:cNvPr id="8" name="Freeform 8"/>
          <p:cNvSpPr/>
          <p:nvPr/>
        </p:nvSpPr>
        <p:spPr>
          <a:xfrm>
            <a:off x="563310" y="5842096"/>
            <a:ext cx="5960021" cy="2220951"/>
          </a:xfrm>
          <a:custGeom>
            <a:avLst/>
            <a:gdLst/>
            <a:ahLst/>
            <a:cxnLst/>
            <a:rect l="l" t="t" r="r" b="b"/>
            <a:pathLst>
              <a:path w="5960021" h="2220951">
                <a:moveTo>
                  <a:pt x="0" y="0"/>
                </a:moveTo>
                <a:lnTo>
                  <a:pt x="5960020" y="0"/>
                </a:lnTo>
                <a:lnTo>
                  <a:pt x="5960020" y="2220951"/>
                </a:lnTo>
                <a:lnTo>
                  <a:pt x="0" y="2220951"/>
                </a:lnTo>
                <a:lnTo>
                  <a:pt x="0" y="0"/>
                </a:lnTo>
                <a:close/>
              </a:path>
            </a:pathLst>
          </a:custGeom>
          <a:blipFill>
            <a:blip r:embed="rId5"/>
            <a:stretch>
              <a:fillRect/>
            </a:stretch>
          </a:blipFill>
        </p:spPr>
        <p:txBody>
          <a:bodyPr/>
          <a:lstStyle/>
          <a:p>
            <a:endParaRPr lang="fr-FR"/>
          </a:p>
        </p:txBody>
      </p:sp>
      <p:sp>
        <p:nvSpPr>
          <p:cNvPr id="9" name="Freeform 9"/>
          <p:cNvSpPr/>
          <p:nvPr/>
        </p:nvSpPr>
        <p:spPr>
          <a:xfrm>
            <a:off x="11532053" y="5842096"/>
            <a:ext cx="6425386" cy="2348903"/>
          </a:xfrm>
          <a:custGeom>
            <a:avLst/>
            <a:gdLst/>
            <a:ahLst/>
            <a:cxnLst/>
            <a:rect l="l" t="t" r="r" b="b"/>
            <a:pathLst>
              <a:path w="6425386" h="2348903">
                <a:moveTo>
                  <a:pt x="0" y="0"/>
                </a:moveTo>
                <a:lnTo>
                  <a:pt x="6425386" y="0"/>
                </a:lnTo>
                <a:lnTo>
                  <a:pt x="6425386" y="2348903"/>
                </a:lnTo>
                <a:lnTo>
                  <a:pt x="0" y="2348903"/>
                </a:lnTo>
                <a:lnTo>
                  <a:pt x="0" y="0"/>
                </a:lnTo>
                <a:close/>
              </a:path>
            </a:pathLst>
          </a:custGeom>
          <a:blipFill>
            <a:blip r:embed="rId6"/>
            <a:stretch>
              <a:fillRect/>
            </a:stretch>
          </a:blipFill>
        </p:spPr>
        <p:txBody>
          <a:bodyPr/>
          <a:lstStyle/>
          <a:p>
            <a:endParaRPr lang="fr-FR"/>
          </a:p>
        </p:txBody>
      </p:sp>
      <p:sp>
        <p:nvSpPr>
          <p:cNvPr id="10" name="TextBox 10"/>
          <p:cNvSpPr txBox="1"/>
          <p:nvPr/>
        </p:nvSpPr>
        <p:spPr>
          <a:xfrm>
            <a:off x="1028700" y="638175"/>
            <a:ext cx="16276350" cy="771525"/>
          </a:xfrm>
          <a:prstGeom prst="rect">
            <a:avLst/>
          </a:prstGeom>
        </p:spPr>
        <p:txBody>
          <a:bodyPr lIns="0" tIns="0" rIns="0" bIns="0" rtlCol="0" anchor="t">
            <a:spAutoFit/>
          </a:bodyPr>
          <a:lstStyle/>
          <a:p>
            <a:pPr algn="ctr">
              <a:lnSpc>
                <a:spcPts val="6000"/>
              </a:lnSpc>
            </a:pPr>
            <a:r>
              <a:rPr lang="en-US" sz="5000" b="1">
                <a:solidFill>
                  <a:srgbClr val="000000"/>
                </a:solidFill>
                <a:latin typeface="Roboto Bold"/>
                <a:ea typeface="Roboto Bold"/>
                <a:cs typeface="Roboto Bold"/>
                <a:sym typeface="Roboto Bold"/>
              </a:rPr>
              <a:t>Prédiction et évaluation</a:t>
            </a:r>
          </a:p>
        </p:txBody>
      </p:sp>
      <p:sp>
        <p:nvSpPr>
          <p:cNvPr id="11" name="TextBox 11"/>
          <p:cNvSpPr txBox="1"/>
          <p:nvPr/>
        </p:nvSpPr>
        <p:spPr>
          <a:xfrm>
            <a:off x="12854979" y="2797839"/>
            <a:ext cx="3779550" cy="552450"/>
          </a:xfrm>
          <a:prstGeom prst="rect">
            <a:avLst/>
          </a:prstGeom>
        </p:spPr>
        <p:txBody>
          <a:bodyPr lIns="0" tIns="0" rIns="0" bIns="0" rtlCol="0" anchor="t">
            <a:spAutoFit/>
          </a:bodyPr>
          <a:lstStyle/>
          <a:p>
            <a:pPr algn="r">
              <a:lnSpc>
                <a:spcPts val="4320"/>
              </a:lnSpc>
            </a:pPr>
            <a:r>
              <a:rPr lang="en-US" sz="3600" b="1">
                <a:solidFill>
                  <a:srgbClr val="000000"/>
                </a:solidFill>
                <a:latin typeface="Roboto Bold"/>
                <a:ea typeface="Roboto Bold"/>
                <a:cs typeface="Roboto Bold"/>
                <a:sym typeface="Roboto Bold"/>
              </a:rPr>
              <a:t>SVC</a:t>
            </a:r>
          </a:p>
        </p:txBody>
      </p:sp>
      <p:sp>
        <p:nvSpPr>
          <p:cNvPr id="12" name="TextBox 12"/>
          <p:cNvSpPr txBox="1"/>
          <p:nvPr/>
        </p:nvSpPr>
        <p:spPr>
          <a:xfrm>
            <a:off x="12854971" y="3529126"/>
            <a:ext cx="3779550" cy="438150"/>
          </a:xfrm>
          <a:prstGeom prst="rect">
            <a:avLst/>
          </a:prstGeom>
        </p:spPr>
        <p:txBody>
          <a:bodyPr lIns="0" tIns="0" rIns="0" bIns="0" rtlCol="0" anchor="t">
            <a:spAutoFit/>
          </a:bodyPr>
          <a:lstStyle/>
          <a:p>
            <a:pPr algn="r">
              <a:lnSpc>
                <a:spcPts val="3359"/>
              </a:lnSpc>
            </a:pPr>
            <a:r>
              <a:rPr lang="en-US" sz="2799">
                <a:solidFill>
                  <a:srgbClr val="000000"/>
                </a:solidFill>
                <a:latin typeface="Roboto"/>
                <a:ea typeface="Roboto"/>
                <a:cs typeface="Roboto"/>
                <a:sym typeface="Roboto"/>
              </a:rPr>
              <a:t>0.8075829383886256</a:t>
            </a:r>
          </a:p>
        </p:txBody>
      </p:sp>
      <p:sp>
        <p:nvSpPr>
          <p:cNvPr id="13" name="TextBox 13"/>
          <p:cNvSpPr txBox="1"/>
          <p:nvPr/>
        </p:nvSpPr>
        <p:spPr>
          <a:xfrm>
            <a:off x="1653545" y="2797854"/>
            <a:ext cx="3779550" cy="552450"/>
          </a:xfrm>
          <a:prstGeom prst="rect">
            <a:avLst/>
          </a:prstGeom>
        </p:spPr>
        <p:txBody>
          <a:bodyPr lIns="0" tIns="0" rIns="0" bIns="0" rtlCol="0" anchor="t">
            <a:spAutoFit/>
          </a:bodyPr>
          <a:lstStyle/>
          <a:p>
            <a:pPr algn="l">
              <a:lnSpc>
                <a:spcPts val="4320"/>
              </a:lnSpc>
            </a:pPr>
            <a:r>
              <a:rPr lang="en-US" sz="3600" b="1">
                <a:solidFill>
                  <a:srgbClr val="000000"/>
                </a:solidFill>
                <a:latin typeface="Roboto Bold"/>
                <a:ea typeface="Roboto Bold"/>
                <a:cs typeface="Roboto Bold"/>
                <a:sym typeface="Roboto Bold"/>
              </a:rPr>
              <a:t>KNN</a:t>
            </a:r>
          </a:p>
        </p:txBody>
      </p:sp>
      <p:sp>
        <p:nvSpPr>
          <p:cNvPr id="14" name="TextBox 14"/>
          <p:cNvSpPr txBox="1"/>
          <p:nvPr/>
        </p:nvSpPr>
        <p:spPr>
          <a:xfrm>
            <a:off x="1653537" y="3529142"/>
            <a:ext cx="3779550" cy="438150"/>
          </a:xfrm>
          <a:prstGeom prst="rect">
            <a:avLst/>
          </a:prstGeom>
        </p:spPr>
        <p:txBody>
          <a:bodyPr lIns="0" tIns="0" rIns="0" bIns="0" rtlCol="0" anchor="t">
            <a:spAutoFit/>
          </a:bodyPr>
          <a:lstStyle/>
          <a:p>
            <a:pPr algn="l">
              <a:lnSpc>
                <a:spcPts val="3359"/>
              </a:lnSpc>
            </a:pPr>
            <a:r>
              <a:rPr lang="en-US" sz="2799">
                <a:solidFill>
                  <a:srgbClr val="000000"/>
                </a:solidFill>
                <a:latin typeface="Roboto"/>
                <a:ea typeface="Roboto"/>
                <a:cs typeface="Roboto"/>
                <a:sym typeface="Roboto"/>
              </a:rPr>
              <a:t> 0.7753554502369668</a:t>
            </a:r>
          </a:p>
        </p:txBody>
      </p:sp>
      <p:grpSp>
        <p:nvGrpSpPr>
          <p:cNvPr id="15" name="Group 15"/>
          <p:cNvGrpSpPr/>
          <p:nvPr/>
        </p:nvGrpSpPr>
        <p:grpSpPr>
          <a:xfrm>
            <a:off x="-19050" y="0"/>
            <a:ext cx="2671895" cy="421200"/>
            <a:chOff x="0" y="0"/>
            <a:chExt cx="703709" cy="110933"/>
          </a:xfrm>
        </p:grpSpPr>
        <p:sp>
          <p:nvSpPr>
            <p:cNvPr id="16" name="Freeform 16"/>
            <p:cNvSpPr/>
            <p:nvPr/>
          </p:nvSpPr>
          <p:spPr>
            <a:xfrm>
              <a:off x="0" y="0"/>
              <a:ext cx="703709" cy="110933"/>
            </a:xfrm>
            <a:custGeom>
              <a:avLst/>
              <a:gdLst/>
              <a:ahLst/>
              <a:cxnLst/>
              <a:rect l="l" t="t" r="r" b="b"/>
              <a:pathLst>
                <a:path w="703709" h="110933">
                  <a:moveTo>
                    <a:pt x="0" y="0"/>
                  </a:moveTo>
                  <a:lnTo>
                    <a:pt x="703709" y="0"/>
                  </a:lnTo>
                  <a:lnTo>
                    <a:pt x="703709" y="110933"/>
                  </a:lnTo>
                  <a:lnTo>
                    <a:pt x="0" y="110933"/>
                  </a:lnTo>
                  <a:close/>
                </a:path>
              </a:pathLst>
            </a:custGeom>
            <a:solidFill>
              <a:srgbClr val="FFEB9C"/>
            </a:solidFill>
          </p:spPr>
          <p:txBody>
            <a:bodyPr/>
            <a:lstStyle/>
            <a:p>
              <a:endParaRPr lang="fr-FR"/>
            </a:p>
          </p:txBody>
        </p:sp>
        <p:sp>
          <p:nvSpPr>
            <p:cNvPr id="17" name="TextBox 17"/>
            <p:cNvSpPr txBox="1"/>
            <p:nvPr/>
          </p:nvSpPr>
          <p:spPr>
            <a:xfrm>
              <a:off x="0" y="-57150"/>
              <a:ext cx="703709" cy="168083"/>
            </a:xfrm>
            <a:prstGeom prst="rect">
              <a:avLst/>
            </a:prstGeom>
          </p:spPr>
          <p:txBody>
            <a:bodyPr lIns="50800" tIns="50800" rIns="50800" bIns="50800" rtlCol="0" anchor="ctr"/>
            <a:lstStyle/>
            <a:p>
              <a:pPr algn="ctr">
                <a:lnSpc>
                  <a:spcPts val="2800"/>
                </a:lnSpc>
              </a:pPr>
              <a:endParaRPr/>
            </a:p>
          </p:txBody>
        </p:sp>
      </p:grpSp>
      <p:sp>
        <p:nvSpPr>
          <p:cNvPr id="18" name="TextBox 18"/>
          <p:cNvSpPr txBox="1"/>
          <p:nvPr/>
        </p:nvSpPr>
        <p:spPr>
          <a:xfrm>
            <a:off x="156344" y="66455"/>
            <a:ext cx="1916162" cy="250190"/>
          </a:xfrm>
          <a:prstGeom prst="rect">
            <a:avLst/>
          </a:prstGeom>
        </p:spPr>
        <p:txBody>
          <a:bodyPr lIns="0" tIns="0" rIns="0" bIns="0" rtlCol="0" anchor="t">
            <a:spAutoFit/>
          </a:bodyPr>
          <a:lstStyle/>
          <a:p>
            <a:pPr algn="ctr">
              <a:lnSpc>
                <a:spcPts val="1959"/>
              </a:lnSpc>
            </a:pPr>
            <a:r>
              <a:rPr lang="en-US" sz="1399">
                <a:solidFill>
                  <a:srgbClr val="000000"/>
                </a:solidFill>
                <a:latin typeface="Roboto"/>
                <a:ea typeface="Roboto"/>
                <a:cs typeface="Roboto"/>
                <a:sym typeface="Roboto"/>
              </a:rPr>
              <a:t>Traitement des données</a:t>
            </a:r>
          </a:p>
        </p:txBody>
      </p:sp>
      <p:sp>
        <p:nvSpPr>
          <p:cNvPr id="19" name="TextBox 19"/>
          <p:cNvSpPr txBox="1"/>
          <p:nvPr/>
        </p:nvSpPr>
        <p:spPr>
          <a:xfrm>
            <a:off x="17812183" y="970574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Open Sans"/>
                <a:ea typeface="Open Sans"/>
                <a:cs typeface="Open Sans"/>
                <a:sym typeface="Open Sans"/>
              </a:rPr>
              <a:t>18</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500381" y="2451018"/>
            <a:ext cx="8268393" cy="771525"/>
          </a:xfrm>
          <a:prstGeom prst="rect">
            <a:avLst/>
          </a:prstGeom>
        </p:spPr>
        <p:txBody>
          <a:bodyPr lIns="0" tIns="0" rIns="0" bIns="0" rtlCol="0" anchor="t">
            <a:spAutoFit/>
          </a:bodyPr>
          <a:lstStyle/>
          <a:p>
            <a:pPr algn="ctr">
              <a:lnSpc>
                <a:spcPts val="6000"/>
              </a:lnSpc>
            </a:pPr>
            <a:r>
              <a:rPr lang="en-US" sz="5000" b="1">
                <a:solidFill>
                  <a:srgbClr val="000000"/>
                </a:solidFill>
                <a:latin typeface="Roboto Bold"/>
                <a:ea typeface="Roboto Bold"/>
                <a:cs typeface="Roboto Bold"/>
                <a:sym typeface="Roboto Bold"/>
              </a:rPr>
              <a:t>Prédiction &amp; EVAL ML </a:t>
            </a:r>
          </a:p>
        </p:txBody>
      </p:sp>
      <p:graphicFrame>
        <p:nvGraphicFramePr>
          <p:cNvPr id="3" name="Table 3"/>
          <p:cNvGraphicFramePr>
            <a:graphicFrameLocks noGrp="1"/>
          </p:cNvGraphicFramePr>
          <p:nvPr/>
        </p:nvGraphicFramePr>
        <p:xfrm>
          <a:off x="500381" y="3859419"/>
          <a:ext cx="9144000" cy="3057524"/>
        </p:xfrm>
        <a:graphic>
          <a:graphicData uri="http://schemas.openxmlformats.org/drawingml/2006/table">
            <a:tbl>
              <a:tblPr/>
              <a:tblGrid>
                <a:gridCol w="926526">
                  <a:extLst>
                    <a:ext uri="{9D8B030D-6E8A-4147-A177-3AD203B41FA5}">
                      <a16:colId xmlns:a16="http://schemas.microsoft.com/office/drawing/2014/main" val="20000"/>
                    </a:ext>
                  </a:extLst>
                </a:gridCol>
                <a:gridCol w="8217474">
                  <a:extLst>
                    <a:ext uri="{9D8B030D-6E8A-4147-A177-3AD203B41FA5}">
                      <a16:colId xmlns:a16="http://schemas.microsoft.com/office/drawing/2014/main" val="20001"/>
                    </a:ext>
                  </a:extLst>
                </a:gridCol>
              </a:tblGrid>
              <a:tr h="764381">
                <a:tc>
                  <a:txBody>
                    <a:bodyPr/>
                    <a:lstStyle/>
                    <a:p>
                      <a:pPr algn="l">
                        <a:lnSpc>
                          <a:spcPts val="3359"/>
                        </a:lnSpc>
                        <a:defRPr/>
                      </a:pPr>
                      <a:r>
                        <a:rPr lang="en-US" sz="2799" b="1">
                          <a:solidFill>
                            <a:srgbClr val="E4EA27"/>
                          </a:solidFill>
                          <a:latin typeface="Arimo Bold"/>
                          <a:ea typeface="Arimo Bold"/>
                          <a:cs typeface="Arimo Bold"/>
                          <a:sym typeface="Arimo Bold"/>
                        </a:rPr>
                        <a:t>01</a:t>
                      </a:r>
                      <a:endParaRPr lang="en-US" sz="1100"/>
                    </a:p>
                  </a:txBody>
                  <a:tcPr marL="91425" marR="91425" marT="91425" marB="91425" anchor="ct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666666"/>
                      </a:solidFill>
                      <a:prstDash val="solid"/>
                      <a:round/>
                      <a:headEnd type="none" w="med" len="med"/>
                      <a:tailEnd type="none" w="med" len="med"/>
                    </a:lnB>
                  </a:tcPr>
                </a:tc>
                <a:tc>
                  <a:txBody>
                    <a:bodyPr/>
                    <a:lstStyle/>
                    <a:p>
                      <a:pPr algn="l">
                        <a:lnSpc>
                          <a:spcPts val="3359"/>
                        </a:lnSpc>
                        <a:defRPr/>
                      </a:pPr>
                      <a:r>
                        <a:rPr lang="en-US" sz="2799" b="1">
                          <a:solidFill>
                            <a:srgbClr val="000000"/>
                          </a:solidFill>
                          <a:latin typeface="Arimo Bold"/>
                          <a:ea typeface="Arimo Bold"/>
                          <a:cs typeface="Arimo Bold"/>
                          <a:sym typeface="Arimo Bold"/>
                        </a:rPr>
                        <a:t>Random Forest</a:t>
                      </a:r>
                      <a:endParaRPr lang="en-US" sz="1100"/>
                    </a:p>
                  </a:txBody>
                  <a:tcPr marL="91425" marR="91425" marT="91425" marB="91425" anchor="ct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666666"/>
                      </a:solidFill>
                      <a:prstDash val="solid"/>
                      <a:round/>
                      <a:headEnd type="none" w="med" len="med"/>
                      <a:tailEnd type="none" w="med" len="med"/>
                    </a:lnB>
                  </a:tcPr>
                </a:tc>
                <a:extLst>
                  <a:ext uri="{0D108BD9-81ED-4DB2-BD59-A6C34878D82A}">
                    <a16:rowId xmlns:a16="http://schemas.microsoft.com/office/drawing/2014/main" val="10000"/>
                  </a:ext>
                </a:extLst>
              </a:tr>
              <a:tr h="764381">
                <a:tc>
                  <a:txBody>
                    <a:bodyPr/>
                    <a:lstStyle/>
                    <a:p>
                      <a:pPr algn="l">
                        <a:lnSpc>
                          <a:spcPts val="3359"/>
                        </a:lnSpc>
                        <a:defRPr/>
                      </a:pPr>
                      <a:r>
                        <a:rPr lang="en-US" sz="2799" b="1">
                          <a:solidFill>
                            <a:srgbClr val="E99B27"/>
                          </a:solidFill>
                          <a:latin typeface="Arimo Bold"/>
                          <a:ea typeface="Arimo Bold"/>
                          <a:cs typeface="Arimo Bold"/>
                          <a:sym typeface="Arimo Bold"/>
                        </a:rPr>
                        <a:t>02</a:t>
                      </a:r>
                      <a:endParaRPr lang="en-US" sz="1100"/>
                    </a:p>
                  </a:txBody>
                  <a:tcPr marL="91425" marR="91425" marT="91425" marB="91425" anchor="ct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666666"/>
                      </a:solidFill>
                      <a:prstDash val="solid"/>
                      <a:round/>
                      <a:headEnd type="none" w="med" len="med"/>
                      <a:tailEnd type="none" w="med" len="med"/>
                    </a:lnT>
                    <a:lnB w="9525" cap="flat" cmpd="sng" algn="ctr">
                      <a:solidFill>
                        <a:srgbClr val="666666"/>
                      </a:solidFill>
                      <a:prstDash val="solid"/>
                      <a:round/>
                      <a:headEnd type="none" w="med" len="med"/>
                      <a:tailEnd type="none" w="med" len="med"/>
                    </a:lnB>
                  </a:tcPr>
                </a:tc>
                <a:tc>
                  <a:txBody>
                    <a:bodyPr/>
                    <a:lstStyle/>
                    <a:p>
                      <a:pPr algn="l">
                        <a:lnSpc>
                          <a:spcPts val="3359"/>
                        </a:lnSpc>
                        <a:defRPr/>
                      </a:pPr>
                      <a:r>
                        <a:rPr lang="en-US" sz="2799" b="1">
                          <a:solidFill>
                            <a:srgbClr val="000000"/>
                          </a:solidFill>
                          <a:latin typeface="Arimo Bold"/>
                          <a:ea typeface="Arimo Bold"/>
                          <a:cs typeface="Arimo Bold"/>
                          <a:sym typeface="Arimo Bold"/>
                        </a:rPr>
                        <a:t>Logistic Regression</a:t>
                      </a:r>
                      <a:endParaRPr lang="en-US" sz="1100"/>
                    </a:p>
                  </a:txBody>
                  <a:tcPr marL="91425" marR="91425" marT="91425" marB="91425" anchor="ct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666666"/>
                      </a:solidFill>
                      <a:prstDash val="solid"/>
                      <a:round/>
                      <a:headEnd type="none" w="med" len="med"/>
                      <a:tailEnd type="none" w="med" len="med"/>
                    </a:lnT>
                    <a:lnB w="9525" cap="flat" cmpd="sng" algn="ctr">
                      <a:solidFill>
                        <a:srgbClr val="666666"/>
                      </a:solidFill>
                      <a:prstDash val="solid"/>
                      <a:round/>
                      <a:headEnd type="none" w="med" len="med"/>
                      <a:tailEnd type="none" w="med" len="med"/>
                    </a:lnB>
                  </a:tcPr>
                </a:tc>
                <a:extLst>
                  <a:ext uri="{0D108BD9-81ED-4DB2-BD59-A6C34878D82A}">
                    <a16:rowId xmlns:a16="http://schemas.microsoft.com/office/drawing/2014/main" val="10001"/>
                  </a:ext>
                </a:extLst>
              </a:tr>
              <a:tr h="764381">
                <a:tc>
                  <a:txBody>
                    <a:bodyPr/>
                    <a:lstStyle/>
                    <a:p>
                      <a:pPr algn="l">
                        <a:lnSpc>
                          <a:spcPts val="3359"/>
                        </a:lnSpc>
                        <a:defRPr/>
                      </a:pPr>
                      <a:r>
                        <a:rPr lang="en-US" sz="2799" b="1">
                          <a:solidFill>
                            <a:srgbClr val="EA4827"/>
                          </a:solidFill>
                          <a:latin typeface="Arimo Bold"/>
                          <a:ea typeface="Arimo Bold"/>
                          <a:cs typeface="Arimo Bold"/>
                          <a:sym typeface="Arimo Bold"/>
                        </a:rPr>
                        <a:t>03</a:t>
                      </a:r>
                      <a:endParaRPr lang="en-US" sz="1100"/>
                    </a:p>
                  </a:txBody>
                  <a:tcPr marL="91425" marR="91425" marT="91425" marB="91425" anchor="ct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666666"/>
                      </a:solidFill>
                      <a:prstDash val="solid"/>
                      <a:round/>
                      <a:headEnd type="none" w="med" len="med"/>
                      <a:tailEnd type="none" w="med" len="med"/>
                    </a:lnT>
                    <a:lnB w="9525" cap="flat" cmpd="sng" algn="ctr">
                      <a:solidFill>
                        <a:srgbClr val="666666"/>
                      </a:solidFill>
                      <a:prstDash val="solid"/>
                      <a:round/>
                      <a:headEnd type="none" w="med" len="med"/>
                      <a:tailEnd type="none" w="med" len="med"/>
                    </a:lnB>
                  </a:tcPr>
                </a:tc>
                <a:tc>
                  <a:txBody>
                    <a:bodyPr/>
                    <a:lstStyle/>
                    <a:p>
                      <a:pPr algn="l">
                        <a:lnSpc>
                          <a:spcPts val="3359"/>
                        </a:lnSpc>
                        <a:defRPr/>
                      </a:pPr>
                      <a:r>
                        <a:rPr lang="en-US" sz="2799" b="1">
                          <a:solidFill>
                            <a:srgbClr val="000000"/>
                          </a:solidFill>
                          <a:latin typeface="Arimo Bold"/>
                          <a:ea typeface="Arimo Bold"/>
                          <a:cs typeface="Arimo Bold"/>
                          <a:sym typeface="Arimo Bold"/>
                        </a:rPr>
                        <a:t>Gradient Boosting Classifier</a:t>
                      </a:r>
                      <a:endParaRPr lang="en-US" sz="1100"/>
                    </a:p>
                  </a:txBody>
                  <a:tcPr marL="91425" marR="91425" marT="91425" marB="91425" anchor="ct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666666"/>
                      </a:solidFill>
                      <a:prstDash val="solid"/>
                      <a:round/>
                      <a:headEnd type="none" w="med" len="med"/>
                      <a:tailEnd type="none" w="med" len="med"/>
                    </a:lnT>
                    <a:lnB w="9525" cap="flat" cmpd="sng" algn="ctr">
                      <a:solidFill>
                        <a:srgbClr val="666666"/>
                      </a:solidFill>
                      <a:prstDash val="solid"/>
                      <a:round/>
                      <a:headEnd type="none" w="med" len="med"/>
                      <a:tailEnd type="none" w="med" len="med"/>
                    </a:lnB>
                  </a:tcPr>
                </a:tc>
                <a:extLst>
                  <a:ext uri="{0D108BD9-81ED-4DB2-BD59-A6C34878D82A}">
                    <a16:rowId xmlns:a16="http://schemas.microsoft.com/office/drawing/2014/main" val="10002"/>
                  </a:ext>
                </a:extLst>
              </a:tr>
              <a:tr h="764381">
                <a:tc>
                  <a:txBody>
                    <a:bodyPr/>
                    <a:lstStyle/>
                    <a:p>
                      <a:pPr algn="l">
                        <a:lnSpc>
                          <a:spcPts val="3359"/>
                        </a:lnSpc>
                        <a:defRPr/>
                      </a:pPr>
                      <a:r>
                        <a:rPr lang="en-US" sz="2799" b="1">
                          <a:solidFill>
                            <a:srgbClr val="8027EA"/>
                          </a:solidFill>
                          <a:latin typeface="Arimo Bold"/>
                          <a:ea typeface="Arimo Bold"/>
                          <a:cs typeface="Arimo Bold"/>
                          <a:sym typeface="Arimo Bold"/>
                        </a:rPr>
                        <a:t>04</a:t>
                      </a:r>
                      <a:endParaRPr lang="en-US" sz="1100"/>
                    </a:p>
                  </a:txBody>
                  <a:tcPr marL="91425" marR="91425" marT="91425" marB="91425" anchor="ct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666666"/>
                      </a:solidFill>
                      <a:prstDash val="solid"/>
                      <a:round/>
                      <a:headEnd type="none" w="med" len="med"/>
                      <a:tailEnd type="none" w="med" len="med"/>
                    </a:lnT>
                    <a:lnB w="9525" cap="flat" cmpd="sng" algn="ctr">
                      <a:solidFill>
                        <a:srgbClr val="666666"/>
                      </a:solidFill>
                      <a:prstDash val="solid"/>
                      <a:round/>
                      <a:headEnd type="none" w="med" len="med"/>
                      <a:tailEnd type="none" w="med" len="med"/>
                    </a:lnB>
                  </a:tcPr>
                </a:tc>
                <a:tc>
                  <a:txBody>
                    <a:bodyPr/>
                    <a:lstStyle/>
                    <a:p>
                      <a:pPr algn="l">
                        <a:lnSpc>
                          <a:spcPts val="3359"/>
                        </a:lnSpc>
                        <a:defRPr/>
                      </a:pPr>
                      <a:r>
                        <a:rPr lang="en-US" sz="2799" b="1">
                          <a:solidFill>
                            <a:srgbClr val="000000"/>
                          </a:solidFill>
                          <a:latin typeface="Arimo Bold"/>
                          <a:ea typeface="Arimo Bold"/>
                          <a:cs typeface="Arimo Bold"/>
                          <a:sym typeface="Arimo Bold"/>
                        </a:rPr>
                        <a:t>Classificateur par vote</a:t>
                      </a:r>
                      <a:endParaRPr lang="en-US" sz="1100"/>
                    </a:p>
                  </a:txBody>
                  <a:tcPr marL="91425" marR="91425" marT="91425" marB="91425" anchor="ct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666666"/>
                      </a:solidFill>
                      <a:prstDash val="solid"/>
                      <a:round/>
                      <a:headEnd type="none" w="med" len="med"/>
                      <a:tailEnd type="none" w="med" len="med"/>
                    </a:lnT>
                    <a:lnB w="9525" cap="flat" cmpd="sng" algn="ctr">
                      <a:solidFill>
                        <a:srgbClr val="666666"/>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4" name="Freeform 4"/>
          <p:cNvSpPr/>
          <p:nvPr/>
        </p:nvSpPr>
        <p:spPr>
          <a:xfrm>
            <a:off x="9144000" y="1994036"/>
            <a:ext cx="8229570" cy="7469932"/>
          </a:xfrm>
          <a:custGeom>
            <a:avLst/>
            <a:gdLst/>
            <a:ahLst/>
            <a:cxnLst/>
            <a:rect l="l" t="t" r="r" b="b"/>
            <a:pathLst>
              <a:path w="8229570" h="7469932">
                <a:moveTo>
                  <a:pt x="0" y="0"/>
                </a:moveTo>
                <a:lnTo>
                  <a:pt x="8229570" y="0"/>
                </a:lnTo>
                <a:lnTo>
                  <a:pt x="8229570" y="7469932"/>
                </a:lnTo>
                <a:lnTo>
                  <a:pt x="0" y="746993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fr-FR"/>
          </a:p>
        </p:txBody>
      </p:sp>
      <p:sp>
        <p:nvSpPr>
          <p:cNvPr id="5" name="TextBox 5"/>
          <p:cNvSpPr txBox="1"/>
          <p:nvPr/>
        </p:nvSpPr>
        <p:spPr>
          <a:xfrm>
            <a:off x="17778412" y="971278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Open Sans"/>
                <a:ea typeface="Open Sans"/>
                <a:cs typeface="Open Sans"/>
                <a:sym typeface="Open Sans"/>
              </a:rPr>
              <a:t>19</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14400" y="2410725"/>
            <a:ext cx="5778600" cy="6815400"/>
            <a:chOff x="0" y="0"/>
            <a:chExt cx="7704800" cy="9087200"/>
          </a:xfrm>
        </p:grpSpPr>
        <p:sp>
          <p:nvSpPr>
            <p:cNvPr id="3" name="Freeform 3"/>
            <p:cNvSpPr/>
            <p:nvPr/>
          </p:nvSpPr>
          <p:spPr>
            <a:xfrm>
              <a:off x="0" y="0"/>
              <a:ext cx="7704709" cy="9087231"/>
            </a:xfrm>
            <a:custGeom>
              <a:avLst/>
              <a:gdLst/>
              <a:ahLst/>
              <a:cxnLst/>
              <a:rect l="l" t="t" r="r" b="b"/>
              <a:pathLst>
                <a:path w="7704709" h="9087231">
                  <a:moveTo>
                    <a:pt x="0" y="1084961"/>
                  </a:moveTo>
                  <a:cubicBezTo>
                    <a:pt x="0" y="485775"/>
                    <a:pt x="485775" y="0"/>
                    <a:pt x="1084961" y="0"/>
                  </a:cubicBezTo>
                  <a:lnTo>
                    <a:pt x="6619748" y="0"/>
                  </a:lnTo>
                  <a:cubicBezTo>
                    <a:pt x="7218934" y="0"/>
                    <a:pt x="7704709" y="485775"/>
                    <a:pt x="7704709" y="1084961"/>
                  </a:cubicBezTo>
                  <a:lnTo>
                    <a:pt x="7704709" y="8002270"/>
                  </a:lnTo>
                  <a:cubicBezTo>
                    <a:pt x="7704709" y="8601456"/>
                    <a:pt x="7218934" y="9087231"/>
                    <a:pt x="6619748" y="9087231"/>
                  </a:cubicBezTo>
                  <a:lnTo>
                    <a:pt x="1084961" y="9087231"/>
                  </a:lnTo>
                  <a:cubicBezTo>
                    <a:pt x="485775" y="9087231"/>
                    <a:pt x="0" y="8601456"/>
                    <a:pt x="0" y="8002270"/>
                  </a:cubicBezTo>
                  <a:close/>
                </a:path>
              </a:pathLst>
            </a:custGeom>
            <a:solidFill>
              <a:srgbClr val="E4EA27">
                <a:alpha val="6275"/>
              </a:srgbClr>
            </a:solidFill>
          </p:spPr>
          <p:txBody>
            <a:bodyPr/>
            <a:lstStyle/>
            <a:p>
              <a:endParaRPr lang="fr-FR"/>
            </a:p>
          </p:txBody>
        </p:sp>
      </p:grpSp>
      <p:sp>
        <p:nvSpPr>
          <p:cNvPr id="4" name="TextBox 4"/>
          <p:cNvSpPr txBox="1"/>
          <p:nvPr/>
        </p:nvSpPr>
        <p:spPr>
          <a:xfrm>
            <a:off x="1383899" y="3447525"/>
            <a:ext cx="4910550" cy="1285875"/>
          </a:xfrm>
          <a:prstGeom prst="rect">
            <a:avLst/>
          </a:prstGeom>
        </p:spPr>
        <p:txBody>
          <a:bodyPr lIns="0" tIns="0" rIns="0" bIns="0" rtlCol="0" anchor="t">
            <a:spAutoFit/>
          </a:bodyPr>
          <a:lstStyle/>
          <a:p>
            <a:pPr algn="ctr">
              <a:lnSpc>
                <a:spcPts val="5040"/>
              </a:lnSpc>
            </a:pPr>
            <a:r>
              <a:rPr lang="en-US" sz="4200" b="1" spc="-21">
                <a:solidFill>
                  <a:srgbClr val="000000"/>
                </a:solidFill>
                <a:latin typeface="Roboto Bold"/>
                <a:ea typeface="Roboto Bold"/>
                <a:cs typeface="Roboto Bold"/>
                <a:sym typeface="Roboto Bold"/>
              </a:rPr>
              <a:t>Qu'est-ce que le Churn Client ?</a:t>
            </a:r>
          </a:p>
        </p:txBody>
      </p:sp>
      <p:sp>
        <p:nvSpPr>
          <p:cNvPr id="5" name="Freeform 5"/>
          <p:cNvSpPr/>
          <p:nvPr/>
        </p:nvSpPr>
        <p:spPr>
          <a:xfrm>
            <a:off x="1702226" y="5593525"/>
            <a:ext cx="4266900" cy="2863100"/>
          </a:xfrm>
          <a:custGeom>
            <a:avLst/>
            <a:gdLst/>
            <a:ahLst/>
            <a:cxnLst/>
            <a:rect l="l" t="t" r="r" b="b"/>
            <a:pathLst>
              <a:path w="4266900" h="2863100">
                <a:moveTo>
                  <a:pt x="0" y="0"/>
                </a:moveTo>
                <a:lnTo>
                  <a:pt x="4266900" y="0"/>
                </a:lnTo>
                <a:lnTo>
                  <a:pt x="4266900" y="2863100"/>
                </a:lnTo>
                <a:lnTo>
                  <a:pt x="0" y="28631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fr-FR"/>
          </a:p>
        </p:txBody>
      </p:sp>
      <p:sp>
        <p:nvSpPr>
          <p:cNvPr id="6" name="TextBox 6"/>
          <p:cNvSpPr txBox="1"/>
          <p:nvPr/>
        </p:nvSpPr>
        <p:spPr>
          <a:xfrm>
            <a:off x="1005825" y="751438"/>
            <a:ext cx="16276350" cy="866775"/>
          </a:xfrm>
          <a:prstGeom prst="rect">
            <a:avLst/>
          </a:prstGeom>
        </p:spPr>
        <p:txBody>
          <a:bodyPr lIns="0" tIns="0" rIns="0" bIns="0" rtlCol="0" anchor="t">
            <a:spAutoFit/>
          </a:bodyPr>
          <a:lstStyle/>
          <a:p>
            <a:pPr algn="ctr">
              <a:lnSpc>
                <a:spcPts val="6719"/>
              </a:lnSpc>
            </a:pPr>
            <a:r>
              <a:rPr lang="en-US" sz="5599" b="1">
                <a:solidFill>
                  <a:srgbClr val="000000"/>
                </a:solidFill>
                <a:latin typeface="Roboto Bold"/>
                <a:ea typeface="Roboto Bold"/>
                <a:cs typeface="Roboto Bold"/>
                <a:sym typeface="Roboto Bold"/>
              </a:rPr>
              <a:t>Introduction</a:t>
            </a:r>
          </a:p>
        </p:txBody>
      </p:sp>
      <p:sp>
        <p:nvSpPr>
          <p:cNvPr id="7" name="Freeform 7"/>
          <p:cNvSpPr/>
          <p:nvPr/>
        </p:nvSpPr>
        <p:spPr>
          <a:xfrm>
            <a:off x="3592676" y="6764675"/>
            <a:ext cx="461800" cy="461100"/>
          </a:xfrm>
          <a:custGeom>
            <a:avLst/>
            <a:gdLst/>
            <a:ahLst/>
            <a:cxnLst/>
            <a:rect l="l" t="t" r="r" b="b"/>
            <a:pathLst>
              <a:path w="461800" h="461100">
                <a:moveTo>
                  <a:pt x="0" y="0"/>
                </a:moveTo>
                <a:lnTo>
                  <a:pt x="461800" y="0"/>
                </a:lnTo>
                <a:lnTo>
                  <a:pt x="461800" y="461100"/>
                </a:lnTo>
                <a:lnTo>
                  <a:pt x="0" y="4611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fr-FR"/>
          </a:p>
        </p:txBody>
      </p:sp>
      <p:sp>
        <p:nvSpPr>
          <p:cNvPr id="8" name="Freeform 8"/>
          <p:cNvSpPr/>
          <p:nvPr/>
        </p:nvSpPr>
        <p:spPr>
          <a:xfrm>
            <a:off x="3592676" y="6764675"/>
            <a:ext cx="329500" cy="284650"/>
          </a:xfrm>
          <a:custGeom>
            <a:avLst/>
            <a:gdLst/>
            <a:ahLst/>
            <a:cxnLst/>
            <a:rect l="l" t="t" r="r" b="b"/>
            <a:pathLst>
              <a:path w="329500" h="284650">
                <a:moveTo>
                  <a:pt x="0" y="0"/>
                </a:moveTo>
                <a:lnTo>
                  <a:pt x="329500" y="0"/>
                </a:lnTo>
                <a:lnTo>
                  <a:pt x="329500" y="284650"/>
                </a:lnTo>
                <a:lnTo>
                  <a:pt x="0" y="28465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fr-FR"/>
          </a:p>
        </p:txBody>
      </p:sp>
      <p:grpSp>
        <p:nvGrpSpPr>
          <p:cNvPr id="9" name="Group 9"/>
          <p:cNvGrpSpPr/>
          <p:nvPr/>
        </p:nvGrpSpPr>
        <p:grpSpPr>
          <a:xfrm>
            <a:off x="3829050" y="2533675"/>
            <a:ext cx="4581550" cy="4505300"/>
            <a:chOff x="0" y="0"/>
            <a:chExt cx="6108733" cy="6007067"/>
          </a:xfrm>
        </p:grpSpPr>
        <p:sp>
          <p:nvSpPr>
            <p:cNvPr id="10" name="Freeform 10"/>
            <p:cNvSpPr/>
            <p:nvPr/>
          </p:nvSpPr>
          <p:spPr>
            <a:xfrm>
              <a:off x="0" y="0"/>
              <a:ext cx="6108700" cy="6007100"/>
            </a:xfrm>
            <a:custGeom>
              <a:avLst/>
              <a:gdLst/>
              <a:ahLst/>
              <a:cxnLst/>
              <a:rect l="l" t="t" r="r" b="b"/>
              <a:pathLst>
                <a:path w="6108700" h="6007100">
                  <a:moveTo>
                    <a:pt x="0" y="6007100"/>
                  </a:moveTo>
                  <a:lnTo>
                    <a:pt x="5651500" y="0"/>
                  </a:lnTo>
                  <a:lnTo>
                    <a:pt x="6108700" y="1079500"/>
                  </a:lnTo>
                  <a:close/>
                </a:path>
              </a:pathLst>
            </a:custGeom>
            <a:solidFill>
              <a:srgbClr val="666666">
                <a:alpha val="1569"/>
              </a:srgbClr>
            </a:solidFill>
          </p:spPr>
          <p:txBody>
            <a:bodyPr/>
            <a:lstStyle/>
            <a:p>
              <a:endParaRPr lang="fr-FR"/>
            </a:p>
          </p:txBody>
        </p:sp>
      </p:grpSp>
      <p:sp>
        <p:nvSpPr>
          <p:cNvPr id="11" name="Freeform 11"/>
          <p:cNvSpPr/>
          <p:nvPr/>
        </p:nvSpPr>
        <p:spPr>
          <a:xfrm>
            <a:off x="7922126" y="2225025"/>
            <a:ext cx="9451774" cy="1300200"/>
          </a:xfrm>
          <a:custGeom>
            <a:avLst/>
            <a:gdLst/>
            <a:ahLst/>
            <a:cxnLst/>
            <a:rect l="l" t="t" r="r" b="b"/>
            <a:pathLst>
              <a:path w="9451774" h="1300200">
                <a:moveTo>
                  <a:pt x="0" y="0"/>
                </a:moveTo>
                <a:lnTo>
                  <a:pt x="9451774" y="0"/>
                </a:lnTo>
                <a:lnTo>
                  <a:pt x="9451774" y="1300200"/>
                </a:lnTo>
                <a:lnTo>
                  <a:pt x="0" y="130020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fr-FR"/>
          </a:p>
        </p:txBody>
      </p:sp>
      <p:sp>
        <p:nvSpPr>
          <p:cNvPr id="12" name="TextBox 12"/>
          <p:cNvSpPr txBox="1"/>
          <p:nvPr/>
        </p:nvSpPr>
        <p:spPr>
          <a:xfrm>
            <a:off x="12648013" y="2398901"/>
            <a:ext cx="4329408" cy="933450"/>
          </a:xfrm>
          <a:prstGeom prst="rect">
            <a:avLst/>
          </a:prstGeom>
        </p:spPr>
        <p:txBody>
          <a:bodyPr lIns="0" tIns="0" rIns="0" bIns="0" rtlCol="0" anchor="t">
            <a:spAutoFit/>
          </a:bodyPr>
          <a:lstStyle/>
          <a:p>
            <a:pPr algn="just">
              <a:lnSpc>
                <a:spcPts val="2400"/>
              </a:lnSpc>
            </a:pPr>
            <a:r>
              <a:rPr lang="en-US" sz="2000">
                <a:solidFill>
                  <a:srgbClr val="000000"/>
                </a:solidFill>
                <a:latin typeface="Roboto"/>
                <a:ea typeface="Roboto"/>
                <a:cs typeface="Roboto"/>
                <a:sym typeface="Roboto"/>
              </a:rPr>
              <a:t>Le churn client désigne la perte d'un client ou d'un abonné qui cesse d'utiliser les services d'une entreprise.</a:t>
            </a:r>
          </a:p>
        </p:txBody>
      </p:sp>
      <p:sp>
        <p:nvSpPr>
          <p:cNvPr id="13" name="TextBox 13"/>
          <p:cNvSpPr txBox="1"/>
          <p:nvPr/>
        </p:nvSpPr>
        <p:spPr>
          <a:xfrm>
            <a:off x="8335985" y="2484600"/>
            <a:ext cx="3381750" cy="771525"/>
          </a:xfrm>
          <a:prstGeom prst="rect">
            <a:avLst/>
          </a:prstGeom>
        </p:spPr>
        <p:txBody>
          <a:bodyPr lIns="0" tIns="0" rIns="0" bIns="0" rtlCol="0" anchor="t">
            <a:spAutoFit/>
          </a:bodyPr>
          <a:lstStyle/>
          <a:p>
            <a:pPr algn="ctr">
              <a:lnSpc>
                <a:spcPts val="3000"/>
              </a:lnSpc>
            </a:pPr>
            <a:r>
              <a:rPr lang="en-US" sz="2500" b="1">
                <a:solidFill>
                  <a:srgbClr val="FFFFFF"/>
                </a:solidFill>
                <a:latin typeface="Roboto Bold"/>
                <a:ea typeface="Roboto Bold"/>
                <a:cs typeface="Roboto Bold"/>
                <a:sym typeface="Roboto Bold"/>
              </a:rPr>
              <a:t>Définition du Churn Client</a:t>
            </a:r>
          </a:p>
        </p:txBody>
      </p:sp>
      <p:grpSp>
        <p:nvGrpSpPr>
          <p:cNvPr id="14" name="Group 14"/>
          <p:cNvGrpSpPr/>
          <p:nvPr/>
        </p:nvGrpSpPr>
        <p:grpSpPr>
          <a:xfrm>
            <a:off x="3848100" y="4486275"/>
            <a:ext cx="4481500" cy="2533650"/>
            <a:chOff x="0" y="0"/>
            <a:chExt cx="5975333" cy="3378200"/>
          </a:xfrm>
        </p:grpSpPr>
        <p:sp>
          <p:nvSpPr>
            <p:cNvPr id="15" name="Freeform 15"/>
            <p:cNvSpPr/>
            <p:nvPr/>
          </p:nvSpPr>
          <p:spPr>
            <a:xfrm>
              <a:off x="0" y="0"/>
              <a:ext cx="5975350" cy="3378200"/>
            </a:xfrm>
            <a:custGeom>
              <a:avLst/>
              <a:gdLst/>
              <a:ahLst/>
              <a:cxnLst/>
              <a:rect l="l" t="t" r="r" b="b"/>
              <a:pathLst>
                <a:path w="5975350" h="3378200">
                  <a:moveTo>
                    <a:pt x="0" y="3378200"/>
                  </a:moveTo>
                  <a:lnTo>
                    <a:pt x="5721350" y="0"/>
                  </a:lnTo>
                  <a:lnTo>
                    <a:pt x="5975350" y="1143000"/>
                  </a:lnTo>
                  <a:close/>
                </a:path>
              </a:pathLst>
            </a:custGeom>
            <a:solidFill>
              <a:srgbClr val="666666">
                <a:alpha val="1569"/>
              </a:srgbClr>
            </a:solidFill>
          </p:spPr>
          <p:txBody>
            <a:bodyPr/>
            <a:lstStyle/>
            <a:p>
              <a:endParaRPr lang="fr-FR"/>
            </a:p>
          </p:txBody>
        </p:sp>
      </p:grpSp>
      <p:grpSp>
        <p:nvGrpSpPr>
          <p:cNvPr id="16" name="Group 16"/>
          <p:cNvGrpSpPr/>
          <p:nvPr/>
        </p:nvGrpSpPr>
        <p:grpSpPr>
          <a:xfrm>
            <a:off x="3905250" y="6429375"/>
            <a:ext cx="4448200" cy="923950"/>
            <a:chOff x="0" y="0"/>
            <a:chExt cx="5930933" cy="1231933"/>
          </a:xfrm>
        </p:grpSpPr>
        <p:sp>
          <p:nvSpPr>
            <p:cNvPr id="17" name="Freeform 17"/>
            <p:cNvSpPr/>
            <p:nvPr/>
          </p:nvSpPr>
          <p:spPr>
            <a:xfrm>
              <a:off x="0" y="0"/>
              <a:ext cx="5930900" cy="1231900"/>
            </a:xfrm>
            <a:custGeom>
              <a:avLst/>
              <a:gdLst/>
              <a:ahLst/>
              <a:cxnLst/>
              <a:rect l="l" t="t" r="r" b="b"/>
              <a:pathLst>
                <a:path w="5930900" h="1231900">
                  <a:moveTo>
                    <a:pt x="0" y="762000"/>
                  </a:moveTo>
                  <a:lnTo>
                    <a:pt x="5930900" y="0"/>
                  </a:lnTo>
                  <a:lnTo>
                    <a:pt x="5930900" y="1231900"/>
                  </a:lnTo>
                  <a:close/>
                </a:path>
              </a:pathLst>
            </a:custGeom>
            <a:solidFill>
              <a:srgbClr val="666666">
                <a:alpha val="1569"/>
              </a:srgbClr>
            </a:solidFill>
          </p:spPr>
          <p:txBody>
            <a:bodyPr/>
            <a:lstStyle/>
            <a:p>
              <a:endParaRPr lang="fr-FR"/>
            </a:p>
          </p:txBody>
        </p:sp>
      </p:grpSp>
      <p:sp>
        <p:nvSpPr>
          <p:cNvPr id="18" name="Freeform 18"/>
          <p:cNvSpPr/>
          <p:nvPr/>
        </p:nvSpPr>
        <p:spPr>
          <a:xfrm>
            <a:off x="7922126" y="6237625"/>
            <a:ext cx="9451774" cy="1300200"/>
          </a:xfrm>
          <a:custGeom>
            <a:avLst/>
            <a:gdLst/>
            <a:ahLst/>
            <a:cxnLst/>
            <a:rect l="l" t="t" r="r" b="b"/>
            <a:pathLst>
              <a:path w="9451774" h="1300200">
                <a:moveTo>
                  <a:pt x="0" y="0"/>
                </a:moveTo>
                <a:lnTo>
                  <a:pt x="9451774" y="0"/>
                </a:lnTo>
                <a:lnTo>
                  <a:pt x="9451774" y="1300200"/>
                </a:lnTo>
                <a:lnTo>
                  <a:pt x="0" y="1300200"/>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fr-FR"/>
          </a:p>
        </p:txBody>
      </p:sp>
      <p:sp>
        <p:nvSpPr>
          <p:cNvPr id="19" name="TextBox 19"/>
          <p:cNvSpPr txBox="1"/>
          <p:nvPr/>
        </p:nvSpPr>
        <p:spPr>
          <a:xfrm>
            <a:off x="12648013" y="6259073"/>
            <a:ext cx="4329408" cy="1238250"/>
          </a:xfrm>
          <a:prstGeom prst="rect">
            <a:avLst/>
          </a:prstGeom>
        </p:spPr>
        <p:txBody>
          <a:bodyPr lIns="0" tIns="0" rIns="0" bIns="0" rtlCol="0" anchor="t">
            <a:spAutoFit/>
          </a:bodyPr>
          <a:lstStyle/>
          <a:p>
            <a:pPr algn="just">
              <a:lnSpc>
                <a:spcPts val="2400"/>
              </a:lnSpc>
            </a:pPr>
            <a:r>
              <a:rPr lang="en-US" sz="2000">
                <a:solidFill>
                  <a:srgbClr val="000000"/>
                </a:solidFill>
                <a:latin typeface="Roboto"/>
                <a:ea typeface="Roboto"/>
                <a:cs typeface="Roboto"/>
                <a:sym typeface="Roboto"/>
              </a:rPr>
              <a:t>Difficile pour les entreprises de personnaliser la rétention pour chaque client en raison des coûts élevés.</a:t>
            </a:r>
          </a:p>
        </p:txBody>
      </p:sp>
      <p:sp>
        <p:nvSpPr>
          <p:cNvPr id="20" name="TextBox 20"/>
          <p:cNvSpPr txBox="1"/>
          <p:nvPr/>
        </p:nvSpPr>
        <p:spPr>
          <a:xfrm>
            <a:off x="8335985" y="6516250"/>
            <a:ext cx="3381750" cy="742950"/>
          </a:xfrm>
          <a:prstGeom prst="rect">
            <a:avLst/>
          </a:prstGeom>
        </p:spPr>
        <p:txBody>
          <a:bodyPr lIns="0" tIns="0" rIns="0" bIns="0" rtlCol="0" anchor="t">
            <a:spAutoFit/>
          </a:bodyPr>
          <a:lstStyle/>
          <a:p>
            <a:pPr algn="ctr">
              <a:lnSpc>
                <a:spcPts val="2999"/>
              </a:lnSpc>
            </a:pPr>
            <a:r>
              <a:rPr lang="en-US" sz="2499" b="1">
                <a:solidFill>
                  <a:srgbClr val="FFFFFF"/>
                </a:solidFill>
                <a:latin typeface="Roboto Bold"/>
                <a:ea typeface="Roboto Bold"/>
                <a:cs typeface="Roboto Bold"/>
                <a:sym typeface="Roboto Bold"/>
              </a:rPr>
              <a:t>Le défi de la fidélisation</a:t>
            </a:r>
          </a:p>
        </p:txBody>
      </p:sp>
      <p:sp>
        <p:nvSpPr>
          <p:cNvPr id="21" name="Freeform 21"/>
          <p:cNvSpPr/>
          <p:nvPr/>
        </p:nvSpPr>
        <p:spPr>
          <a:xfrm>
            <a:off x="7922126" y="4231325"/>
            <a:ext cx="9451774" cy="1300200"/>
          </a:xfrm>
          <a:custGeom>
            <a:avLst/>
            <a:gdLst/>
            <a:ahLst/>
            <a:cxnLst/>
            <a:rect l="l" t="t" r="r" b="b"/>
            <a:pathLst>
              <a:path w="9451774" h="1300200">
                <a:moveTo>
                  <a:pt x="0" y="0"/>
                </a:moveTo>
                <a:lnTo>
                  <a:pt x="9451774" y="0"/>
                </a:lnTo>
                <a:lnTo>
                  <a:pt x="9451774" y="1300200"/>
                </a:lnTo>
                <a:lnTo>
                  <a:pt x="0" y="1300200"/>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fr-FR"/>
          </a:p>
        </p:txBody>
      </p:sp>
      <p:sp>
        <p:nvSpPr>
          <p:cNvPr id="22" name="TextBox 22"/>
          <p:cNvSpPr txBox="1"/>
          <p:nvPr/>
        </p:nvSpPr>
        <p:spPr>
          <a:xfrm>
            <a:off x="12648013" y="4252787"/>
            <a:ext cx="4329408" cy="1238250"/>
          </a:xfrm>
          <a:prstGeom prst="rect">
            <a:avLst/>
          </a:prstGeom>
        </p:spPr>
        <p:txBody>
          <a:bodyPr lIns="0" tIns="0" rIns="0" bIns="0" rtlCol="0" anchor="t">
            <a:spAutoFit/>
          </a:bodyPr>
          <a:lstStyle/>
          <a:p>
            <a:pPr algn="just">
              <a:lnSpc>
                <a:spcPts val="2400"/>
              </a:lnSpc>
            </a:pPr>
            <a:r>
              <a:rPr lang="en-US" sz="2000">
                <a:solidFill>
                  <a:srgbClr val="000000"/>
                </a:solidFill>
                <a:latin typeface="Roboto"/>
                <a:ea typeface="Roboto"/>
                <a:cs typeface="Roboto"/>
                <a:sym typeface="Roboto"/>
              </a:rPr>
              <a:t>Secteur très concurrentiel avec un taux de churn annuel de 15 à 25 %, en raison de la facilité pour les clients de changer de fournisseur.</a:t>
            </a:r>
          </a:p>
        </p:txBody>
      </p:sp>
      <p:sp>
        <p:nvSpPr>
          <p:cNvPr id="23" name="TextBox 23"/>
          <p:cNvSpPr txBox="1"/>
          <p:nvPr/>
        </p:nvSpPr>
        <p:spPr>
          <a:xfrm>
            <a:off x="8200922" y="4533900"/>
            <a:ext cx="3651877" cy="733425"/>
          </a:xfrm>
          <a:prstGeom prst="rect">
            <a:avLst/>
          </a:prstGeom>
        </p:spPr>
        <p:txBody>
          <a:bodyPr lIns="0" tIns="0" rIns="0" bIns="0" rtlCol="0" anchor="t">
            <a:spAutoFit/>
          </a:bodyPr>
          <a:lstStyle/>
          <a:p>
            <a:pPr algn="ctr">
              <a:lnSpc>
                <a:spcPts val="2880"/>
              </a:lnSpc>
            </a:pPr>
            <a:r>
              <a:rPr lang="en-US" sz="2400" b="1">
                <a:solidFill>
                  <a:srgbClr val="FFFFFF"/>
                </a:solidFill>
                <a:latin typeface="Roboto Bold"/>
                <a:ea typeface="Roboto Bold"/>
                <a:cs typeface="Roboto Bold"/>
                <a:sym typeface="Roboto Bold"/>
              </a:rPr>
              <a:t>Exemple dans l'industrie des télécommunications</a:t>
            </a:r>
          </a:p>
        </p:txBody>
      </p:sp>
      <p:grpSp>
        <p:nvGrpSpPr>
          <p:cNvPr id="24" name="Group 24"/>
          <p:cNvGrpSpPr/>
          <p:nvPr/>
        </p:nvGrpSpPr>
        <p:grpSpPr>
          <a:xfrm>
            <a:off x="3895750" y="7000875"/>
            <a:ext cx="4467200" cy="2343150"/>
            <a:chOff x="0" y="0"/>
            <a:chExt cx="5956267" cy="3124200"/>
          </a:xfrm>
        </p:grpSpPr>
        <p:sp>
          <p:nvSpPr>
            <p:cNvPr id="25" name="Freeform 25"/>
            <p:cNvSpPr/>
            <p:nvPr/>
          </p:nvSpPr>
          <p:spPr>
            <a:xfrm>
              <a:off x="0" y="0"/>
              <a:ext cx="5956300" cy="3124200"/>
            </a:xfrm>
            <a:custGeom>
              <a:avLst/>
              <a:gdLst/>
              <a:ahLst/>
              <a:cxnLst/>
              <a:rect l="l" t="t" r="r" b="b"/>
              <a:pathLst>
                <a:path w="5956300" h="3124200">
                  <a:moveTo>
                    <a:pt x="0" y="0"/>
                  </a:moveTo>
                  <a:lnTo>
                    <a:pt x="5956300" y="1930400"/>
                  </a:lnTo>
                  <a:lnTo>
                    <a:pt x="5816600" y="3124200"/>
                  </a:lnTo>
                  <a:close/>
                </a:path>
              </a:pathLst>
            </a:custGeom>
            <a:solidFill>
              <a:srgbClr val="666666">
                <a:alpha val="1569"/>
              </a:srgbClr>
            </a:solidFill>
          </p:spPr>
          <p:txBody>
            <a:bodyPr/>
            <a:lstStyle/>
            <a:p>
              <a:endParaRPr lang="fr-FR"/>
            </a:p>
          </p:txBody>
        </p:sp>
      </p:grpSp>
      <p:sp>
        <p:nvSpPr>
          <p:cNvPr id="26" name="Freeform 26"/>
          <p:cNvSpPr/>
          <p:nvPr/>
        </p:nvSpPr>
        <p:spPr>
          <a:xfrm>
            <a:off x="7922126" y="8243925"/>
            <a:ext cx="9451774" cy="1300200"/>
          </a:xfrm>
          <a:custGeom>
            <a:avLst/>
            <a:gdLst/>
            <a:ahLst/>
            <a:cxnLst/>
            <a:rect l="l" t="t" r="r" b="b"/>
            <a:pathLst>
              <a:path w="9451774" h="1300200">
                <a:moveTo>
                  <a:pt x="0" y="0"/>
                </a:moveTo>
                <a:lnTo>
                  <a:pt x="9451774" y="0"/>
                </a:lnTo>
                <a:lnTo>
                  <a:pt x="9451774" y="1300200"/>
                </a:lnTo>
                <a:lnTo>
                  <a:pt x="0" y="1300200"/>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fr-FR"/>
          </a:p>
        </p:txBody>
      </p:sp>
      <p:sp>
        <p:nvSpPr>
          <p:cNvPr id="27" name="TextBox 27"/>
          <p:cNvSpPr txBox="1"/>
          <p:nvPr/>
        </p:nvSpPr>
        <p:spPr>
          <a:xfrm>
            <a:off x="12648013" y="8265359"/>
            <a:ext cx="4329408" cy="1238250"/>
          </a:xfrm>
          <a:prstGeom prst="rect">
            <a:avLst/>
          </a:prstGeom>
        </p:spPr>
        <p:txBody>
          <a:bodyPr lIns="0" tIns="0" rIns="0" bIns="0" rtlCol="0" anchor="t">
            <a:spAutoFit/>
          </a:bodyPr>
          <a:lstStyle/>
          <a:p>
            <a:pPr algn="just">
              <a:lnSpc>
                <a:spcPts val="2400"/>
              </a:lnSpc>
            </a:pPr>
            <a:r>
              <a:rPr lang="en-US" sz="2000">
                <a:solidFill>
                  <a:srgbClr val="000000"/>
                </a:solidFill>
                <a:latin typeface="Roboto"/>
                <a:ea typeface="Roboto"/>
                <a:cs typeface="Roboto"/>
                <a:sym typeface="Roboto"/>
              </a:rPr>
              <a:t>En identifiant à l'avance les clients à risque, l'entreprise peut cibler ses efforts de rétention de manière stratégique pour réduire les pertes.</a:t>
            </a:r>
          </a:p>
        </p:txBody>
      </p:sp>
      <p:sp>
        <p:nvSpPr>
          <p:cNvPr id="28" name="TextBox 28"/>
          <p:cNvSpPr txBox="1"/>
          <p:nvPr/>
        </p:nvSpPr>
        <p:spPr>
          <a:xfrm>
            <a:off x="8335985" y="8522550"/>
            <a:ext cx="3381750" cy="742950"/>
          </a:xfrm>
          <a:prstGeom prst="rect">
            <a:avLst/>
          </a:prstGeom>
        </p:spPr>
        <p:txBody>
          <a:bodyPr lIns="0" tIns="0" rIns="0" bIns="0" rtlCol="0" anchor="t">
            <a:spAutoFit/>
          </a:bodyPr>
          <a:lstStyle/>
          <a:p>
            <a:pPr algn="ctr">
              <a:lnSpc>
                <a:spcPts val="2999"/>
              </a:lnSpc>
            </a:pPr>
            <a:r>
              <a:rPr lang="en-US" sz="2499" b="1">
                <a:solidFill>
                  <a:srgbClr val="FFFFFF"/>
                </a:solidFill>
                <a:latin typeface="Roboto Bold"/>
                <a:ea typeface="Roboto Bold"/>
                <a:cs typeface="Roboto Bold"/>
                <a:sym typeface="Roboto Bold"/>
              </a:rPr>
              <a:t>L'importance de la prédiction</a:t>
            </a:r>
          </a:p>
        </p:txBody>
      </p:sp>
      <p:grpSp>
        <p:nvGrpSpPr>
          <p:cNvPr id="29" name="Group 29"/>
          <p:cNvGrpSpPr/>
          <p:nvPr/>
        </p:nvGrpSpPr>
        <p:grpSpPr>
          <a:xfrm>
            <a:off x="3592700" y="6764325"/>
            <a:ext cx="462000" cy="462000"/>
            <a:chOff x="0" y="0"/>
            <a:chExt cx="616000" cy="616000"/>
          </a:xfrm>
        </p:grpSpPr>
        <p:sp>
          <p:nvSpPr>
            <p:cNvPr id="30" name="Freeform 30"/>
            <p:cNvSpPr/>
            <p:nvPr/>
          </p:nvSpPr>
          <p:spPr>
            <a:xfrm>
              <a:off x="0" y="0"/>
              <a:ext cx="615950" cy="615950"/>
            </a:xfrm>
            <a:custGeom>
              <a:avLst/>
              <a:gdLst/>
              <a:ahLst/>
              <a:cxnLst/>
              <a:rect l="l" t="t" r="r" b="b"/>
              <a:pathLst>
                <a:path w="615950" h="615950">
                  <a:moveTo>
                    <a:pt x="0" y="307975"/>
                  </a:moveTo>
                  <a:cubicBezTo>
                    <a:pt x="0" y="137922"/>
                    <a:pt x="137922" y="0"/>
                    <a:pt x="307975" y="0"/>
                  </a:cubicBezTo>
                  <a:cubicBezTo>
                    <a:pt x="478028" y="0"/>
                    <a:pt x="615950" y="137922"/>
                    <a:pt x="615950" y="307975"/>
                  </a:cubicBezTo>
                  <a:cubicBezTo>
                    <a:pt x="615950" y="478028"/>
                    <a:pt x="478155" y="615950"/>
                    <a:pt x="307975" y="615950"/>
                  </a:cubicBezTo>
                  <a:cubicBezTo>
                    <a:pt x="137795" y="615950"/>
                    <a:pt x="0" y="478155"/>
                    <a:pt x="0" y="307975"/>
                  </a:cubicBezTo>
                  <a:close/>
                </a:path>
              </a:pathLst>
            </a:custGeom>
            <a:solidFill>
              <a:srgbClr val="EA4827"/>
            </a:solidFill>
          </p:spPr>
          <p:txBody>
            <a:bodyPr/>
            <a:lstStyle/>
            <a:p>
              <a:endParaRPr lang="fr-FR"/>
            </a:p>
          </p:txBody>
        </p:sp>
      </p:grpSp>
      <p:sp>
        <p:nvSpPr>
          <p:cNvPr id="31" name="TextBox 31"/>
          <p:cNvSpPr txBox="1"/>
          <p:nvPr/>
        </p:nvSpPr>
        <p:spPr>
          <a:xfrm>
            <a:off x="17855884" y="9707829"/>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Open Sans"/>
                <a:ea typeface="Open Sans"/>
                <a:cs typeface="Open Sans"/>
                <a:sym typeface="Open Sans"/>
              </a:rPr>
              <a:t>2</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2984518" y="2084068"/>
            <a:ext cx="5701529" cy="7174232"/>
          </a:xfrm>
          <a:custGeom>
            <a:avLst/>
            <a:gdLst/>
            <a:ahLst/>
            <a:cxnLst/>
            <a:rect l="l" t="t" r="r" b="b"/>
            <a:pathLst>
              <a:path w="5701529" h="7174232">
                <a:moveTo>
                  <a:pt x="0" y="0"/>
                </a:moveTo>
                <a:lnTo>
                  <a:pt x="5701530" y="0"/>
                </a:lnTo>
                <a:lnTo>
                  <a:pt x="5701530" y="7174232"/>
                </a:lnTo>
                <a:lnTo>
                  <a:pt x="0" y="717423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fr-FR"/>
          </a:p>
        </p:txBody>
      </p:sp>
      <p:sp>
        <p:nvSpPr>
          <p:cNvPr id="3" name="Freeform 3"/>
          <p:cNvSpPr/>
          <p:nvPr/>
        </p:nvSpPr>
        <p:spPr>
          <a:xfrm>
            <a:off x="7509634" y="2084068"/>
            <a:ext cx="8581784" cy="6478005"/>
          </a:xfrm>
          <a:custGeom>
            <a:avLst/>
            <a:gdLst/>
            <a:ahLst/>
            <a:cxnLst/>
            <a:rect l="l" t="t" r="r" b="b"/>
            <a:pathLst>
              <a:path w="8581784" h="6478005">
                <a:moveTo>
                  <a:pt x="0" y="0"/>
                </a:moveTo>
                <a:lnTo>
                  <a:pt x="8581784" y="0"/>
                </a:lnTo>
                <a:lnTo>
                  <a:pt x="8581784" y="6478005"/>
                </a:lnTo>
                <a:lnTo>
                  <a:pt x="0" y="6478005"/>
                </a:lnTo>
                <a:lnTo>
                  <a:pt x="0" y="0"/>
                </a:lnTo>
                <a:close/>
              </a:path>
            </a:pathLst>
          </a:custGeom>
          <a:blipFill>
            <a:blip r:embed="rId5"/>
            <a:stretch>
              <a:fillRect l="-2203"/>
            </a:stretch>
          </a:blipFill>
        </p:spPr>
        <p:txBody>
          <a:bodyPr/>
          <a:lstStyle/>
          <a:p>
            <a:endParaRPr lang="fr-FR"/>
          </a:p>
        </p:txBody>
      </p:sp>
      <p:sp>
        <p:nvSpPr>
          <p:cNvPr id="4" name="Freeform 4"/>
          <p:cNvSpPr/>
          <p:nvPr/>
        </p:nvSpPr>
        <p:spPr>
          <a:xfrm>
            <a:off x="-241891" y="2179318"/>
            <a:ext cx="7751525" cy="6225959"/>
          </a:xfrm>
          <a:custGeom>
            <a:avLst/>
            <a:gdLst/>
            <a:ahLst/>
            <a:cxnLst/>
            <a:rect l="l" t="t" r="r" b="b"/>
            <a:pathLst>
              <a:path w="7751525" h="6225959">
                <a:moveTo>
                  <a:pt x="0" y="0"/>
                </a:moveTo>
                <a:lnTo>
                  <a:pt x="7751525" y="0"/>
                </a:lnTo>
                <a:lnTo>
                  <a:pt x="7751525" y="6225959"/>
                </a:lnTo>
                <a:lnTo>
                  <a:pt x="0" y="6225959"/>
                </a:lnTo>
                <a:lnTo>
                  <a:pt x="0" y="0"/>
                </a:lnTo>
                <a:close/>
              </a:path>
            </a:pathLst>
          </a:custGeom>
          <a:blipFill>
            <a:blip r:embed="rId6"/>
            <a:stretch>
              <a:fillRect/>
            </a:stretch>
          </a:blipFill>
        </p:spPr>
        <p:txBody>
          <a:bodyPr/>
          <a:lstStyle/>
          <a:p>
            <a:endParaRPr lang="fr-FR"/>
          </a:p>
        </p:txBody>
      </p:sp>
      <p:sp>
        <p:nvSpPr>
          <p:cNvPr id="5" name="TextBox 5"/>
          <p:cNvSpPr txBox="1"/>
          <p:nvPr/>
        </p:nvSpPr>
        <p:spPr>
          <a:xfrm>
            <a:off x="1005825" y="803825"/>
            <a:ext cx="16276350" cy="771525"/>
          </a:xfrm>
          <a:prstGeom prst="rect">
            <a:avLst/>
          </a:prstGeom>
        </p:spPr>
        <p:txBody>
          <a:bodyPr lIns="0" tIns="0" rIns="0" bIns="0" rtlCol="0" anchor="t">
            <a:spAutoFit/>
          </a:bodyPr>
          <a:lstStyle/>
          <a:p>
            <a:pPr algn="ctr">
              <a:lnSpc>
                <a:spcPts val="6000"/>
              </a:lnSpc>
            </a:pPr>
            <a:r>
              <a:rPr lang="en-US" sz="5000" b="1">
                <a:solidFill>
                  <a:srgbClr val="000000"/>
                </a:solidFill>
                <a:latin typeface="Roboto Bold"/>
                <a:ea typeface="Roboto Bold"/>
                <a:cs typeface="Roboto Bold"/>
                <a:sym typeface="Roboto Bold"/>
              </a:rPr>
              <a:t>RANDOM FOREST</a:t>
            </a:r>
          </a:p>
        </p:txBody>
      </p:sp>
      <p:grpSp>
        <p:nvGrpSpPr>
          <p:cNvPr id="6" name="Group 6"/>
          <p:cNvGrpSpPr/>
          <p:nvPr/>
        </p:nvGrpSpPr>
        <p:grpSpPr>
          <a:xfrm>
            <a:off x="-19050" y="0"/>
            <a:ext cx="2671895" cy="421200"/>
            <a:chOff x="0" y="0"/>
            <a:chExt cx="703709" cy="110933"/>
          </a:xfrm>
        </p:grpSpPr>
        <p:sp>
          <p:nvSpPr>
            <p:cNvPr id="7" name="Freeform 7"/>
            <p:cNvSpPr/>
            <p:nvPr/>
          </p:nvSpPr>
          <p:spPr>
            <a:xfrm>
              <a:off x="0" y="0"/>
              <a:ext cx="703709" cy="110933"/>
            </a:xfrm>
            <a:custGeom>
              <a:avLst/>
              <a:gdLst/>
              <a:ahLst/>
              <a:cxnLst/>
              <a:rect l="l" t="t" r="r" b="b"/>
              <a:pathLst>
                <a:path w="703709" h="110933">
                  <a:moveTo>
                    <a:pt x="0" y="0"/>
                  </a:moveTo>
                  <a:lnTo>
                    <a:pt x="703709" y="0"/>
                  </a:lnTo>
                  <a:lnTo>
                    <a:pt x="703709" y="110933"/>
                  </a:lnTo>
                  <a:lnTo>
                    <a:pt x="0" y="110933"/>
                  </a:lnTo>
                  <a:close/>
                </a:path>
              </a:pathLst>
            </a:custGeom>
            <a:solidFill>
              <a:srgbClr val="FFEB9C"/>
            </a:solidFill>
          </p:spPr>
          <p:txBody>
            <a:bodyPr/>
            <a:lstStyle/>
            <a:p>
              <a:endParaRPr lang="fr-FR"/>
            </a:p>
          </p:txBody>
        </p:sp>
        <p:sp>
          <p:nvSpPr>
            <p:cNvPr id="8" name="TextBox 8"/>
            <p:cNvSpPr txBox="1"/>
            <p:nvPr/>
          </p:nvSpPr>
          <p:spPr>
            <a:xfrm>
              <a:off x="0" y="-57150"/>
              <a:ext cx="703709" cy="168083"/>
            </a:xfrm>
            <a:prstGeom prst="rect">
              <a:avLst/>
            </a:prstGeom>
          </p:spPr>
          <p:txBody>
            <a:bodyPr lIns="50800" tIns="50800" rIns="50800" bIns="50800" rtlCol="0" anchor="ctr"/>
            <a:lstStyle/>
            <a:p>
              <a:pPr algn="ctr">
                <a:lnSpc>
                  <a:spcPts val="2800"/>
                </a:lnSpc>
              </a:pPr>
              <a:endParaRPr/>
            </a:p>
          </p:txBody>
        </p:sp>
      </p:grpSp>
      <p:sp>
        <p:nvSpPr>
          <p:cNvPr id="9" name="TextBox 9"/>
          <p:cNvSpPr txBox="1"/>
          <p:nvPr/>
        </p:nvSpPr>
        <p:spPr>
          <a:xfrm>
            <a:off x="253157" y="66455"/>
            <a:ext cx="1722537" cy="250190"/>
          </a:xfrm>
          <a:prstGeom prst="rect">
            <a:avLst/>
          </a:prstGeom>
        </p:spPr>
        <p:txBody>
          <a:bodyPr lIns="0" tIns="0" rIns="0" bIns="0" rtlCol="0" anchor="t">
            <a:spAutoFit/>
          </a:bodyPr>
          <a:lstStyle/>
          <a:p>
            <a:pPr algn="ctr">
              <a:lnSpc>
                <a:spcPts val="1959"/>
              </a:lnSpc>
            </a:pPr>
            <a:r>
              <a:rPr lang="en-US" sz="1399">
                <a:solidFill>
                  <a:srgbClr val="000000"/>
                </a:solidFill>
                <a:latin typeface="Roboto"/>
                <a:ea typeface="Roboto"/>
                <a:cs typeface="Roboto"/>
                <a:sym typeface="Roboto"/>
              </a:rPr>
              <a:t>Prédiction &amp; EVAL ML</a:t>
            </a:r>
          </a:p>
        </p:txBody>
      </p:sp>
      <p:sp>
        <p:nvSpPr>
          <p:cNvPr id="10" name="TextBox 10"/>
          <p:cNvSpPr txBox="1"/>
          <p:nvPr/>
        </p:nvSpPr>
        <p:spPr>
          <a:xfrm>
            <a:off x="17789597" y="9707829"/>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Open Sans"/>
                <a:ea typeface="Open Sans"/>
                <a:cs typeface="Open Sans"/>
                <a:sym typeface="Open Sans"/>
              </a:rPr>
              <a:t>20</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85627" y="4665400"/>
            <a:ext cx="8230200" cy="2571600"/>
            <a:chOff x="0" y="0"/>
            <a:chExt cx="10973600" cy="3428800"/>
          </a:xfrm>
        </p:grpSpPr>
        <p:sp>
          <p:nvSpPr>
            <p:cNvPr id="3" name="Freeform 3"/>
            <p:cNvSpPr/>
            <p:nvPr/>
          </p:nvSpPr>
          <p:spPr>
            <a:xfrm>
              <a:off x="0" y="0"/>
              <a:ext cx="10973689" cy="3428873"/>
            </a:xfrm>
            <a:custGeom>
              <a:avLst/>
              <a:gdLst/>
              <a:ahLst/>
              <a:cxnLst/>
              <a:rect l="l" t="t" r="r" b="b"/>
              <a:pathLst>
                <a:path w="10973689" h="3428873">
                  <a:moveTo>
                    <a:pt x="0" y="242443"/>
                  </a:moveTo>
                  <a:cubicBezTo>
                    <a:pt x="0" y="108585"/>
                    <a:pt x="108585" y="0"/>
                    <a:pt x="242443" y="0"/>
                  </a:cubicBezTo>
                  <a:lnTo>
                    <a:pt x="10731246" y="0"/>
                  </a:lnTo>
                  <a:cubicBezTo>
                    <a:pt x="10865103" y="0"/>
                    <a:pt x="10973689" y="108585"/>
                    <a:pt x="10973689" y="242443"/>
                  </a:cubicBezTo>
                  <a:lnTo>
                    <a:pt x="10973689" y="3186430"/>
                  </a:lnTo>
                  <a:cubicBezTo>
                    <a:pt x="10973689" y="3320288"/>
                    <a:pt x="10865103" y="3428873"/>
                    <a:pt x="10731246" y="3428873"/>
                  </a:cubicBezTo>
                  <a:lnTo>
                    <a:pt x="242443" y="3428873"/>
                  </a:lnTo>
                  <a:cubicBezTo>
                    <a:pt x="108585" y="3428746"/>
                    <a:pt x="0" y="3320288"/>
                    <a:pt x="0" y="3186430"/>
                  </a:cubicBezTo>
                  <a:close/>
                </a:path>
              </a:pathLst>
            </a:custGeom>
            <a:solidFill>
              <a:srgbClr val="E4EA27"/>
            </a:solidFill>
          </p:spPr>
          <p:txBody>
            <a:bodyPr/>
            <a:lstStyle/>
            <a:p>
              <a:endParaRPr lang="fr-FR"/>
            </a:p>
          </p:txBody>
        </p:sp>
      </p:grpSp>
      <p:sp>
        <p:nvSpPr>
          <p:cNvPr id="4" name="Freeform 4"/>
          <p:cNvSpPr/>
          <p:nvPr/>
        </p:nvSpPr>
        <p:spPr>
          <a:xfrm>
            <a:off x="-485775" y="2438314"/>
            <a:ext cx="2445480" cy="5033086"/>
          </a:xfrm>
          <a:custGeom>
            <a:avLst/>
            <a:gdLst/>
            <a:ahLst/>
            <a:cxnLst/>
            <a:rect l="l" t="t" r="r" b="b"/>
            <a:pathLst>
              <a:path w="2445480" h="5033086">
                <a:moveTo>
                  <a:pt x="0" y="0"/>
                </a:moveTo>
                <a:lnTo>
                  <a:pt x="2445480" y="0"/>
                </a:lnTo>
                <a:lnTo>
                  <a:pt x="2445480" y="5033086"/>
                </a:lnTo>
                <a:lnTo>
                  <a:pt x="0" y="503308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fr-FR"/>
          </a:p>
        </p:txBody>
      </p:sp>
      <p:sp>
        <p:nvSpPr>
          <p:cNvPr id="5" name="Freeform 5"/>
          <p:cNvSpPr/>
          <p:nvPr/>
        </p:nvSpPr>
        <p:spPr>
          <a:xfrm>
            <a:off x="-485571" y="4150624"/>
            <a:ext cx="5176166" cy="5312632"/>
          </a:xfrm>
          <a:custGeom>
            <a:avLst/>
            <a:gdLst/>
            <a:ahLst/>
            <a:cxnLst/>
            <a:rect l="l" t="t" r="r" b="b"/>
            <a:pathLst>
              <a:path w="5176166" h="5312632">
                <a:moveTo>
                  <a:pt x="0" y="0"/>
                </a:moveTo>
                <a:lnTo>
                  <a:pt x="5176166" y="0"/>
                </a:lnTo>
                <a:lnTo>
                  <a:pt x="5176166" y="5312632"/>
                </a:lnTo>
                <a:lnTo>
                  <a:pt x="0" y="531263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fr-FR"/>
          </a:p>
        </p:txBody>
      </p:sp>
      <p:sp>
        <p:nvSpPr>
          <p:cNvPr id="6" name="Freeform 6"/>
          <p:cNvSpPr/>
          <p:nvPr/>
        </p:nvSpPr>
        <p:spPr>
          <a:xfrm>
            <a:off x="8585057" y="-76784"/>
            <a:ext cx="7803518" cy="5220284"/>
          </a:xfrm>
          <a:custGeom>
            <a:avLst/>
            <a:gdLst/>
            <a:ahLst/>
            <a:cxnLst/>
            <a:rect l="l" t="t" r="r" b="b"/>
            <a:pathLst>
              <a:path w="7803518" h="5220284">
                <a:moveTo>
                  <a:pt x="0" y="0"/>
                </a:moveTo>
                <a:lnTo>
                  <a:pt x="7803518" y="0"/>
                </a:lnTo>
                <a:lnTo>
                  <a:pt x="7803518" y="5220284"/>
                </a:lnTo>
                <a:lnTo>
                  <a:pt x="0" y="5220284"/>
                </a:lnTo>
                <a:lnTo>
                  <a:pt x="0" y="0"/>
                </a:lnTo>
                <a:close/>
              </a:path>
            </a:pathLst>
          </a:custGeom>
          <a:blipFill>
            <a:blip r:embed="rId7"/>
            <a:stretch>
              <a:fillRect/>
            </a:stretch>
          </a:blipFill>
        </p:spPr>
        <p:txBody>
          <a:bodyPr/>
          <a:lstStyle/>
          <a:p>
            <a:endParaRPr lang="fr-FR"/>
          </a:p>
        </p:txBody>
      </p:sp>
      <p:sp>
        <p:nvSpPr>
          <p:cNvPr id="7" name="Freeform 7"/>
          <p:cNvSpPr/>
          <p:nvPr/>
        </p:nvSpPr>
        <p:spPr>
          <a:xfrm>
            <a:off x="9391746" y="5143500"/>
            <a:ext cx="6420822" cy="5143500"/>
          </a:xfrm>
          <a:custGeom>
            <a:avLst/>
            <a:gdLst/>
            <a:ahLst/>
            <a:cxnLst/>
            <a:rect l="l" t="t" r="r" b="b"/>
            <a:pathLst>
              <a:path w="6420822" h="5143500">
                <a:moveTo>
                  <a:pt x="0" y="0"/>
                </a:moveTo>
                <a:lnTo>
                  <a:pt x="6420822" y="0"/>
                </a:lnTo>
                <a:lnTo>
                  <a:pt x="6420822" y="5143500"/>
                </a:lnTo>
                <a:lnTo>
                  <a:pt x="0" y="5143500"/>
                </a:lnTo>
                <a:lnTo>
                  <a:pt x="0" y="0"/>
                </a:lnTo>
                <a:close/>
              </a:path>
            </a:pathLst>
          </a:custGeom>
          <a:blipFill>
            <a:blip r:embed="rId8"/>
            <a:stretch>
              <a:fillRect/>
            </a:stretch>
          </a:blipFill>
        </p:spPr>
        <p:txBody>
          <a:bodyPr/>
          <a:lstStyle/>
          <a:p>
            <a:endParaRPr lang="fr-FR"/>
          </a:p>
        </p:txBody>
      </p:sp>
      <p:sp>
        <p:nvSpPr>
          <p:cNvPr id="8" name="TextBox 8"/>
          <p:cNvSpPr txBox="1"/>
          <p:nvPr/>
        </p:nvSpPr>
        <p:spPr>
          <a:xfrm>
            <a:off x="4430758" y="5179675"/>
            <a:ext cx="3294765" cy="1533525"/>
          </a:xfrm>
          <a:prstGeom prst="rect">
            <a:avLst/>
          </a:prstGeom>
        </p:spPr>
        <p:txBody>
          <a:bodyPr lIns="0" tIns="0" rIns="0" bIns="0" rtlCol="0" anchor="t">
            <a:spAutoFit/>
          </a:bodyPr>
          <a:lstStyle/>
          <a:p>
            <a:pPr algn="l">
              <a:lnSpc>
                <a:spcPts val="6000"/>
              </a:lnSpc>
            </a:pPr>
            <a:r>
              <a:rPr lang="en-US" sz="5000" b="1">
                <a:solidFill>
                  <a:srgbClr val="000000"/>
                </a:solidFill>
                <a:latin typeface="Roboto Bold"/>
                <a:ea typeface="Roboto Bold"/>
                <a:cs typeface="Roboto Bold"/>
                <a:sym typeface="Roboto Bold"/>
              </a:rPr>
              <a:t>Logistic Regression</a:t>
            </a:r>
          </a:p>
        </p:txBody>
      </p:sp>
      <p:grpSp>
        <p:nvGrpSpPr>
          <p:cNvPr id="9" name="Group 9"/>
          <p:cNvGrpSpPr/>
          <p:nvPr/>
        </p:nvGrpSpPr>
        <p:grpSpPr>
          <a:xfrm>
            <a:off x="-19050" y="0"/>
            <a:ext cx="2671895" cy="421200"/>
            <a:chOff x="0" y="0"/>
            <a:chExt cx="703709" cy="110933"/>
          </a:xfrm>
        </p:grpSpPr>
        <p:sp>
          <p:nvSpPr>
            <p:cNvPr id="10" name="Freeform 10"/>
            <p:cNvSpPr/>
            <p:nvPr/>
          </p:nvSpPr>
          <p:spPr>
            <a:xfrm>
              <a:off x="0" y="0"/>
              <a:ext cx="703709" cy="110933"/>
            </a:xfrm>
            <a:custGeom>
              <a:avLst/>
              <a:gdLst/>
              <a:ahLst/>
              <a:cxnLst/>
              <a:rect l="l" t="t" r="r" b="b"/>
              <a:pathLst>
                <a:path w="703709" h="110933">
                  <a:moveTo>
                    <a:pt x="0" y="0"/>
                  </a:moveTo>
                  <a:lnTo>
                    <a:pt x="703709" y="0"/>
                  </a:lnTo>
                  <a:lnTo>
                    <a:pt x="703709" y="110933"/>
                  </a:lnTo>
                  <a:lnTo>
                    <a:pt x="0" y="110933"/>
                  </a:lnTo>
                  <a:close/>
                </a:path>
              </a:pathLst>
            </a:custGeom>
            <a:solidFill>
              <a:srgbClr val="FFEB9C"/>
            </a:solidFill>
          </p:spPr>
          <p:txBody>
            <a:bodyPr/>
            <a:lstStyle/>
            <a:p>
              <a:endParaRPr lang="fr-FR"/>
            </a:p>
          </p:txBody>
        </p:sp>
        <p:sp>
          <p:nvSpPr>
            <p:cNvPr id="11" name="TextBox 11"/>
            <p:cNvSpPr txBox="1"/>
            <p:nvPr/>
          </p:nvSpPr>
          <p:spPr>
            <a:xfrm>
              <a:off x="0" y="-57150"/>
              <a:ext cx="703709" cy="168083"/>
            </a:xfrm>
            <a:prstGeom prst="rect">
              <a:avLst/>
            </a:prstGeom>
          </p:spPr>
          <p:txBody>
            <a:bodyPr lIns="50800" tIns="50800" rIns="50800" bIns="50800" rtlCol="0" anchor="ctr"/>
            <a:lstStyle/>
            <a:p>
              <a:pPr algn="ctr">
                <a:lnSpc>
                  <a:spcPts val="2800"/>
                </a:lnSpc>
              </a:pPr>
              <a:endParaRPr/>
            </a:p>
          </p:txBody>
        </p:sp>
      </p:grpSp>
      <p:sp>
        <p:nvSpPr>
          <p:cNvPr id="12" name="TextBox 12"/>
          <p:cNvSpPr txBox="1"/>
          <p:nvPr/>
        </p:nvSpPr>
        <p:spPr>
          <a:xfrm>
            <a:off x="253157" y="66455"/>
            <a:ext cx="1722537" cy="250190"/>
          </a:xfrm>
          <a:prstGeom prst="rect">
            <a:avLst/>
          </a:prstGeom>
        </p:spPr>
        <p:txBody>
          <a:bodyPr lIns="0" tIns="0" rIns="0" bIns="0" rtlCol="0" anchor="t">
            <a:spAutoFit/>
          </a:bodyPr>
          <a:lstStyle/>
          <a:p>
            <a:pPr algn="ctr">
              <a:lnSpc>
                <a:spcPts val="1959"/>
              </a:lnSpc>
            </a:pPr>
            <a:r>
              <a:rPr lang="en-US" sz="1399">
                <a:solidFill>
                  <a:srgbClr val="000000"/>
                </a:solidFill>
                <a:latin typeface="Roboto"/>
                <a:ea typeface="Roboto"/>
                <a:cs typeface="Roboto"/>
                <a:sym typeface="Roboto"/>
              </a:rPr>
              <a:t>Prédiction &amp; EVAL ML</a:t>
            </a:r>
          </a:p>
        </p:txBody>
      </p:sp>
      <p:sp>
        <p:nvSpPr>
          <p:cNvPr id="13" name="TextBox 13"/>
          <p:cNvSpPr txBox="1"/>
          <p:nvPr/>
        </p:nvSpPr>
        <p:spPr>
          <a:xfrm>
            <a:off x="17690166" y="9707829"/>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Open Sans"/>
                <a:ea typeface="Open Sans"/>
                <a:cs typeface="Open Sans"/>
                <a:sym typeface="Open Sans"/>
              </a:rPr>
              <a:t>21</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580339" y="2789012"/>
            <a:ext cx="3715200" cy="4708976"/>
          </a:xfrm>
          <a:custGeom>
            <a:avLst/>
            <a:gdLst/>
            <a:ahLst/>
            <a:cxnLst/>
            <a:rect l="l" t="t" r="r" b="b"/>
            <a:pathLst>
              <a:path w="3715200" h="4708976">
                <a:moveTo>
                  <a:pt x="0" y="0"/>
                </a:moveTo>
                <a:lnTo>
                  <a:pt x="3715200" y="0"/>
                </a:lnTo>
                <a:lnTo>
                  <a:pt x="3715200" y="4708976"/>
                </a:lnTo>
                <a:lnTo>
                  <a:pt x="0" y="470897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fr-FR"/>
          </a:p>
        </p:txBody>
      </p:sp>
      <p:sp>
        <p:nvSpPr>
          <p:cNvPr id="3" name="Freeform 3"/>
          <p:cNvSpPr/>
          <p:nvPr/>
        </p:nvSpPr>
        <p:spPr>
          <a:xfrm>
            <a:off x="6335742" y="2177343"/>
            <a:ext cx="10513521" cy="6722141"/>
          </a:xfrm>
          <a:custGeom>
            <a:avLst/>
            <a:gdLst/>
            <a:ahLst/>
            <a:cxnLst/>
            <a:rect l="l" t="t" r="r" b="b"/>
            <a:pathLst>
              <a:path w="10513521" h="6722141">
                <a:moveTo>
                  <a:pt x="0" y="0"/>
                </a:moveTo>
                <a:lnTo>
                  <a:pt x="10513521" y="0"/>
                </a:lnTo>
                <a:lnTo>
                  <a:pt x="10513521" y="6722140"/>
                </a:lnTo>
                <a:lnTo>
                  <a:pt x="0" y="6722140"/>
                </a:lnTo>
                <a:lnTo>
                  <a:pt x="0" y="0"/>
                </a:lnTo>
                <a:close/>
              </a:path>
            </a:pathLst>
          </a:custGeom>
          <a:blipFill>
            <a:blip r:embed="rId5"/>
            <a:stretch>
              <a:fillRect/>
            </a:stretch>
          </a:blipFill>
        </p:spPr>
        <p:txBody>
          <a:bodyPr/>
          <a:lstStyle/>
          <a:p>
            <a:endParaRPr lang="fr-FR"/>
          </a:p>
        </p:txBody>
      </p:sp>
      <p:sp>
        <p:nvSpPr>
          <p:cNvPr id="4" name="TextBox 4"/>
          <p:cNvSpPr txBox="1"/>
          <p:nvPr/>
        </p:nvSpPr>
        <p:spPr>
          <a:xfrm>
            <a:off x="1005825" y="784775"/>
            <a:ext cx="16276350" cy="790575"/>
          </a:xfrm>
          <a:prstGeom prst="rect">
            <a:avLst/>
          </a:prstGeom>
        </p:spPr>
        <p:txBody>
          <a:bodyPr lIns="0" tIns="0" rIns="0" bIns="0" rtlCol="0" anchor="t">
            <a:spAutoFit/>
          </a:bodyPr>
          <a:lstStyle/>
          <a:p>
            <a:pPr algn="ctr">
              <a:lnSpc>
                <a:spcPts val="6000"/>
              </a:lnSpc>
            </a:pPr>
            <a:r>
              <a:rPr lang="en-US" sz="5000" b="1">
                <a:solidFill>
                  <a:srgbClr val="000000"/>
                </a:solidFill>
                <a:latin typeface="Arimo Bold"/>
                <a:ea typeface="Arimo Bold"/>
                <a:cs typeface="Arimo Bold"/>
                <a:sym typeface="Arimo Bold"/>
              </a:rPr>
              <a:t>Gradient Boosting Classifier</a:t>
            </a:r>
          </a:p>
        </p:txBody>
      </p:sp>
      <p:grpSp>
        <p:nvGrpSpPr>
          <p:cNvPr id="5" name="Group 5"/>
          <p:cNvGrpSpPr/>
          <p:nvPr/>
        </p:nvGrpSpPr>
        <p:grpSpPr>
          <a:xfrm>
            <a:off x="-19050" y="0"/>
            <a:ext cx="2671895" cy="421200"/>
            <a:chOff x="0" y="0"/>
            <a:chExt cx="703709" cy="110933"/>
          </a:xfrm>
        </p:grpSpPr>
        <p:sp>
          <p:nvSpPr>
            <p:cNvPr id="6" name="Freeform 6"/>
            <p:cNvSpPr/>
            <p:nvPr/>
          </p:nvSpPr>
          <p:spPr>
            <a:xfrm>
              <a:off x="0" y="0"/>
              <a:ext cx="703709" cy="110933"/>
            </a:xfrm>
            <a:custGeom>
              <a:avLst/>
              <a:gdLst/>
              <a:ahLst/>
              <a:cxnLst/>
              <a:rect l="l" t="t" r="r" b="b"/>
              <a:pathLst>
                <a:path w="703709" h="110933">
                  <a:moveTo>
                    <a:pt x="0" y="0"/>
                  </a:moveTo>
                  <a:lnTo>
                    <a:pt x="703709" y="0"/>
                  </a:lnTo>
                  <a:lnTo>
                    <a:pt x="703709" y="110933"/>
                  </a:lnTo>
                  <a:lnTo>
                    <a:pt x="0" y="110933"/>
                  </a:lnTo>
                  <a:close/>
                </a:path>
              </a:pathLst>
            </a:custGeom>
            <a:solidFill>
              <a:srgbClr val="FFEB9C"/>
            </a:solidFill>
          </p:spPr>
          <p:txBody>
            <a:bodyPr/>
            <a:lstStyle/>
            <a:p>
              <a:endParaRPr lang="fr-FR"/>
            </a:p>
          </p:txBody>
        </p:sp>
        <p:sp>
          <p:nvSpPr>
            <p:cNvPr id="7" name="TextBox 7"/>
            <p:cNvSpPr txBox="1"/>
            <p:nvPr/>
          </p:nvSpPr>
          <p:spPr>
            <a:xfrm>
              <a:off x="0" y="-57150"/>
              <a:ext cx="703709" cy="168083"/>
            </a:xfrm>
            <a:prstGeom prst="rect">
              <a:avLst/>
            </a:prstGeom>
          </p:spPr>
          <p:txBody>
            <a:bodyPr lIns="50800" tIns="50800" rIns="50800" bIns="50800" rtlCol="0" anchor="ctr"/>
            <a:lstStyle/>
            <a:p>
              <a:pPr algn="ctr">
                <a:lnSpc>
                  <a:spcPts val="2800"/>
                </a:lnSpc>
              </a:pPr>
              <a:endParaRPr/>
            </a:p>
          </p:txBody>
        </p:sp>
      </p:grpSp>
      <p:sp>
        <p:nvSpPr>
          <p:cNvPr id="8" name="TextBox 8"/>
          <p:cNvSpPr txBox="1"/>
          <p:nvPr/>
        </p:nvSpPr>
        <p:spPr>
          <a:xfrm>
            <a:off x="253157" y="66455"/>
            <a:ext cx="1722537" cy="250190"/>
          </a:xfrm>
          <a:prstGeom prst="rect">
            <a:avLst/>
          </a:prstGeom>
        </p:spPr>
        <p:txBody>
          <a:bodyPr lIns="0" tIns="0" rIns="0" bIns="0" rtlCol="0" anchor="t">
            <a:spAutoFit/>
          </a:bodyPr>
          <a:lstStyle/>
          <a:p>
            <a:pPr algn="ctr">
              <a:lnSpc>
                <a:spcPts val="1959"/>
              </a:lnSpc>
            </a:pPr>
            <a:r>
              <a:rPr lang="en-US" sz="1399">
                <a:solidFill>
                  <a:srgbClr val="000000"/>
                </a:solidFill>
                <a:latin typeface="Roboto"/>
                <a:ea typeface="Roboto"/>
                <a:cs typeface="Roboto"/>
                <a:sym typeface="Roboto"/>
              </a:rPr>
              <a:t>Prédiction &amp; EVAL ML</a:t>
            </a:r>
          </a:p>
        </p:txBody>
      </p:sp>
      <p:sp>
        <p:nvSpPr>
          <p:cNvPr id="9" name="TextBox 9"/>
          <p:cNvSpPr txBox="1"/>
          <p:nvPr/>
        </p:nvSpPr>
        <p:spPr>
          <a:xfrm>
            <a:off x="17680641" y="9684598"/>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Open Sans"/>
                <a:ea typeface="Open Sans"/>
                <a:cs typeface="Open Sans"/>
                <a:sym typeface="Open Sans"/>
              </a:rPr>
              <a:t>22</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74610" y="4750019"/>
            <a:ext cx="3400710" cy="4917856"/>
          </a:xfrm>
          <a:custGeom>
            <a:avLst/>
            <a:gdLst/>
            <a:ahLst/>
            <a:cxnLst/>
            <a:rect l="l" t="t" r="r" b="b"/>
            <a:pathLst>
              <a:path w="3400710" h="4917856">
                <a:moveTo>
                  <a:pt x="0" y="0"/>
                </a:moveTo>
                <a:lnTo>
                  <a:pt x="3400710" y="0"/>
                </a:lnTo>
                <a:lnTo>
                  <a:pt x="3400710" y="4917856"/>
                </a:lnTo>
                <a:lnTo>
                  <a:pt x="0" y="491785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fr-FR"/>
          </a:p>
        </p:txBody>
      </p:sp>
      <p:sp>
        <p:nvSpPr>
          <p:cNvPr id="3" name="AutoShape 3"/>
          <p:cNvSpPr/>
          <p:nvPr/>
        </p:nvSpPr>
        <p:spPr>
          <a:xfrm>
            <a:off x="4936339" y="6260050"/>
            <a:ext cx="2972722" cy="9525"/>
          </a:xfrm>
          <a:prstGeom prst="line">
            <a:avLst/>
          </a:prstGeom>
          <a:ln w="9525" cap="rnd">
            <a:solidFill>
              <a:srgbClr val="666666"/>
            </a:solidFill>
            <a:prstDash val="solid"/>
            <a:headEnd type="none" w="sm" len="sm"/>
            <a:tailEnd type="arrow" w="med" len="sm"/>
          </a:ln>
        </p:spPr>
        <p:txBody>
          <a:bodyPr/>
          <a:lstStyle/>
          <a:p>
            <a:endParaRPr lang="fr-FR"/>
          </a:p>
        </p:txBody>
      </p:sp>
      <p:grpSp>
        <p:nvGrpSpPr>
          <p:cNvPr id="4" name="Group 4"/>
          <p:cNvGrpSpPr/>
          <p:nvPr/>
        </p:nvGrpSpPr>
        <p:grpSpPr>
          <a:xfrm>
            <a:off x="5591191" y="2884904"/>
            <a:ext cx="230077" cy="1600263"/>
            <a:chOff x="0" y="0"/>
            <a:chExt cx="261785" cy="1820800"/>
          </a:xfrm>
        </p:grpSpPr>
        <p:sp>
          <p:nvSpPr>
            <p:cNvPr id="5" name="Freeform 5"/>
            <p:cNvSpPr/>
            <p:nvPr/>
          </p:nvSpPr>
          <p:spPr>
            <a:xfrm>
              <a:off x="0" y="0"/>
              <a:ext cx="261771" cy="1820799"/>
            </a:xfrm>
            <a:custGeom>
              <a:avLst/>
              <a:gdLst/>
              <a:ahLst/>
              <a:cxnLst/>
              <a:rect l="l" t="t" r="r" b="b"/>
              <a:pathLst>
                <a:path w="261771" h="1820799">
                  <a:moveTo>
                    <a:pt x="0" y="178054"/>
                  </a:moveTo>
                  <a:cubicBezTo>
                    <a:pt x="0" y="79756"/>
                    <a:pt x="58649" y="0"/>
                    <a:pt x="130932" y="0"/>
                  </a:cubicBezTo>
                  <a:cubicBezTo>
                    <a:pt x="203216" y="0"/>
                    <a:pt x="261771" y="79756"/>
                    <a:pt x="261771" y="178054"/>
                  </a:cubicBezTo>
                  <a:lnTo>
                    <a:pt x="261771" y="1642745"/>
                  </a:lnTo>
                  <a:cubicBezTo>
                    <a:pt x="261771" y="1741043"/>
                    <a:pt x="203122" y="1820799"/>
                    <a:pt x="130839" y="1820799"/>
                  </a:cubicBezTo>
                  <a:cubicBezTo>
                    <a:pt x="58555" y="1820799"/>
                    <a:pt x="0" y="1741170"/>
                    <a:pt x="0" y="1642745"/>
                  </a:cubicBezTo>
                  <a:close/>
                </a:path>
              </a:pathLst>
            </a:custGeom>
            <a:solidFill>
              <a:srgbClr val="EA4827"/>
            </a:solidFill>
          </p:spPr>
          <p:txBody>
            <a:bodyPr/>
            <a:lstStyle/>
            <a:p>
              <a:endParaRPr lang="fr-FR"/>
            </a:p>
          </p:txBody>
        </p:sp>
      </p:grpSp>
      <p:sp>
        <p:nvSpPr>
          <p:cNvPr id="6" name="Freeform 6"/>
          <p:cNvSpPr/>
          <p:nvPr/>
        </p:nvSpPr>
        <p:spPr>
          <a:xfrm>
            <a:off x="8176547" y="1643931"/>
            <a:ext cx="9303563" cy="7614369"/>
          </a:xfrm>
          <a:custGeom>
            <a:avLst/>
            <a:gdLst/>
            <a:ahLst/>
            <a:cxnLst/>
            <a:rect l="l" t="t" r="r" b="b"/>
            <a:pathLst>
              <a:path w="9303563" h="7614369">
                <a:moveTo>
                  <a:pt x="0" y="0"/>
                </a:moveTo>
                <a:lnTo>
                  <a:pt x="9303563" y="0"/>
                </a:lnTo>
                <a:lnTo>
                  <a:pt x="9303563" y="7614369"/>
                </a:lnTo>
                <a:lnTo>
                  <a:pt x="0" y="7614369"/>
                </a:lnTo>
                <a:lnTo>
                  <a:pt x="0" y="0"/>
                </a:lnTo>
                <a:close/>
              </a:path>
            </a:pathLst>
          </a:custGeom>
          <a:blipFill>
            <a:blip r:embed="rId5"/>
            <a:stretch>
              <a:fillRect/>
            </a:stretch>
          </a:blipFill>
        </p:spPr>
        <p:txBody>
          <a:bodyPr/>
          <a:lstStyle/>
          <a:p>
            <a:endParaRPr lang="fr-FR"/>
          </a:p>
        </p:txBody>
      </p:sp>
      <p:sp>
        <p:nvSpPr>
          <p:cNvPr id="7" name="TextBox 7"/>
          <p:cNvSpPr txBox="1"/>
          <p:nvPr/>
        </p:nvSpPr>
        <p:spPr>
          <a:xfrm>
            <a:off x="674610" y="638175"/>
            <a:ext cx="16276350" cy="771525"/>
          </a:xfrm>
          <a:prstGeom prst="rect">
            <a:avLst/>
          </a:prstGeom>
        </p:spPr>
        <p:txBody>
          <a:bodyPr lIns="0" tIns="0" rIns="0" bIns="0" rtlCol="0" anchor="t">
            <a:spAutoFit/>
          </a:bodyPr>
          <a:lstStyle/>
          <a:p>
            <a:pPr algn="ctr">
              <a:lnSpc>
                <a:spcPts val="6000"/>
              </a:lnSpc>
            </a:pPr>
            <a:r>
              <a:rPr lang="en-US" sz="5000" b="1">
                <a:solidFill>
                  <a:srgbClr val="000000"/>
                </a:solidFill>
                <a:latin typeface="Roboto Bold"/>
                <a:ea typeface="Roboto Bold"/>
                <a:cs typeface="Roboto Bold"/>
                <a:sym typeface="Roboto Bold"/>
              </a:rPr>
              <a:t>Classificateur par vote</a:t>
            </a:r>
          </a:p>
        </p:txBody>
      </p:sp>
      <p:sp>
        <p:nvSpPr>
          <p:cNvPr id="8" name="TextBox 8"/>
          <p:cNvSpPr txBox="1"/>
          <p:nvPr/>
        </p:nvSpPr>
        <p:spPr>
          <a:xfrm>
            <a:off x="392032" y="3059417"/>
            <a:ext cx="4840342" cy="1485900"/>
          </a:xfrm>
          <a:prstGeom prst="rect">
            <a:avLst/>
          </a:prstGeom>
        </p:spPr>
        <p:txBody>
          <a:bodyPr lIns="0" tIns="0" rIns="0" bIns="0" rtlCol="0" anchor="t">
            <a:spAutoFit/>
          </a:bodyPr>
          <a:lstStyle/>
          <a:p>
            <a:pPr algn="l">
              <a:lnSpc>
                <a:spcPts val="2999"/>
              </a:lnSpc>
            </a:pPr>
            <a:r>
              <a:rPr lang="en-US" sz="2499">
                <a:solidFill>
                  <a:srgbClr val="000000"/>
                </a:solidFill>
                <a:latin typeface="Roboto"/>
                <a:ea typeface="Roboto"/>
                <a:cs typeface="Roboto"/>
                <a:sym typeface="Roboto"/>
              </a:rPr>
              <a:t>Prédire maintenant le modèle final basé sur la majorité des votes la plus élevée et vérifier son score.</a:t>
            </a:r>
          </a:p>
          <a:p>
            <a:pPr algn="l">
              <a:lnSpc>
                <a:spcPts val="2999"/>
              </a:lnSpc>
            </a:pPr>
            <a:endParaRPr lang="en-US" sz="2499">
              <a:solidFill>
                <a:srgbClr val="000000"/>
              </a:solidFill>
              <a:latin typeface="Roboto"/>
              <a:ea typeface="Roboto"/>
              <a:cs typeface="Roboto"/>
              <a:sym typeface="Roboto"/>
            </a:endParaRPr>
          </a:p>
        </p:txBody>
      </p:sp>
      <p:sp>
        <p:nvSpPr>
          <p:cNvPr id="9" name="TextBox 9"/>
          <p:cNvSpPr txBox="1"/>
          <p:nvPr/>
        </p:nvSpPr>
        <p:spPr>
          <a:xfrm>
            <a:off x="4104611" y="8886825"/>
            <a:ext cx="5039389" cy="742950"/>
          </a:xfrm>
          <a:prstGeom prst="rect">
            <a:avLst/>
          </a:prstGeom>
        </p:spPr>
        <p:txBody>
          <a:bodyPr lIns="0" tIns="0" rIns="0" bIns="0" rtlCol="0" anchor="t">
            <a:spAutoFit/>
          </a:bodyPr>
          <a:lstStyle/>
          <a:p>
            <a:pPr algn="l">
              <a:lnSpc>
                <a:spcPts val="2999"/>
              </a:lnSpc>
              <a:spcBef>
                <a:spcPct val="0"/>
              </a:spcBef>
            </a:pPr>
            <a:r>
              <a:rPr lang="en-US" sz="2499">
                <a:solidFill>
                  <a:srgbClr val="000000"/>
                </a:solidFill>
                <a:latin typeface="Roboto"/>
                <a:ea typeface="Roboto"/>
                <a:cs typeface="Roboto"/>
                <a:sym typeface="Roboto"/>
              </a:rPr>
              <a:t>L'algorithme a correctement classé 1400 non-churn et 324 churn.</a:t>
            </a:r>
          </a:p>
        </p:txBody>
      </p:sp>
      <p:grpSp>
        <p:nvGrpSpPr>
          <p:cNvPr id="10" name="Group 10"/>
          <p:cNvGrpSpPr/>
          <p:nvPr/>
        </p:nvGrpSpPr>
        <p:grpSpPr>
          <a:xfrm>
            <a:off x="-19050" y="0"/>
            <a:ext cx="2671895" cy="421200"/>
            <a:chOff x="0" y="0"/>
            <a:chExt cx="703709" cy="110933"/>
          </a:xfrm>
        </p:grpSpPr>
        <p:sp>
          <p:nvSpPr>
            <p:cNvPr id="11" name="Freeform 11"/>
            <p:cNvSpPr/>
            <p:nvPr/>
          </p:nvSpPr>
          <p:spPr>
            <a:xfrm>
              <a:off x="0" y="0"/>
              <a:ext cx="703709" cy="110933"/>
            </a:xfrm>
            <a:custGeom>
              <a:avLst/>
              <a:gdLst/>
              <a:ahLst/>
              <a:cxnLst/>
              <a:rect l="l" t="t" r="r" b="b"/>
              <a:pathLst>
                <a:path w="703709" h="110933">
                  <a:moveTo>
                    <a:pt x="0" y="0"/>
                  </a:moveTo>
                  <a:lnTo>
                    <a:pt x="703709" y="0"/>
                  </a:lnTo>
                  <a:lnTo>
                    <a:pt x="703709" y="110933"/>
                  </a:lnTo>
                  <a:lnTo>
                    <a:pt x="0" y="110933"/>
                  </a:lnTo>
                  <a:close/>
                </a:path>
              </a:pathLst>
            </a:custGeom>
            <a:solidFill>
              <a:srgbClr val="FFEB9C"/>
            </a:solidFill>
          </p:spPr>
          <p:txBody>
            <a:bodyPr/>
            <a:lstStyle/>
            <a:p>
              <a:endParaRPr lang="fr-FR"/>
            </a:p>
          </p:txBody>
        </p:sp>
        <p:sp>
          <p:nvSpPr>
            <p:cNvPr id="12" name="TextBox 12"/>
            <p:cNvSpPr txBox="1"/>
            <p:nvPr/>
          </p:nvSpPr>
          <p:spPr>
            <a:xfrm>
              <a:off x="0" y="-57150"/>
              <a:ext cx="703709" cy="168083"/>
            </a:xfrm>
            <a:prstGeom prst="rect">
              <a:avLst/>
            </a:prstGeom>
          </p:spPr>
          <p:txBody>
            <a:bodyPr lIns="50800" tIns="50800" rIns="50800" bIns="50800" rtlCol="0" anchor="ctr"/>
            <a:lstStyle/>
            <a:p>
              <a:pPr algn="ctr">
                <a:lnSpc>
                  <a:spcPts val="2800"/>
                </a:lnSpc>
              </a:pPr>
              <a:endParaRPr/>
            </a:p>
          </p:txBody>
        </p:sp>
      </p:grpSp>
      <p:sp>
        <p:nvSpPr>
          <p:cNvPr id="13" name="TextBox 13"/>
          <p:cNvSpPr txBox="1"/>
          <p:nvPr/>
        </p:nvSpPr>
        <p:spPr>
          <a:xfrm>
            <a:off x="253157" y="66455"/>
            <a:ext cx="1722537" cy="250190"/>
          </a:xfrm>
          <a:prstGeom prst="rect">
            <a:avLst/>
          </a:prstGeom>
        </p:spPr>
        <p:txBody>
          <a:bodyPr lIns="0" tIns="0" rIns="0" bIns="0" rtlCol="0" anchor="t">
            <a:spAutoFit/>
          </a:bodyPr>
          <a:lstStyle/>
          <a:p>
            <a:pPr algn="ctr">
              <a:lnSpc>
                <a:spcPts val="1959"/>
              </a:lnSpc>
            </a:pPr>
            <a:r>
              <a:rPr lang="en-US" sz="1399">
                <a:solidFill>
                  <a:srgbClr val="000000"/>
                </a:solidFill>
                <a:latin typeface="Roboto"/>
                <a:ea typeface="Roboto"/>
                <a:cs typeface="Roboto"/>
                <a:sym typeface="Roboto"/>
              </a:rPr>
              <a:t>Prédiction &amp; EVAL ML</a:t>
            </a:r>
          </a:p>
        </p:txBody>
      </p:sp>
      <p:sp>
        <p:nvSpPr>
          <p:cNvPr id="14" name="TextBox 14"/>
          <p:cNvSpPr txBox="1"/>
          <p:nvPr/>
        </p:nvSpPr>
        <p:spPr>
          <a:xfrm>
            <a:off x="17670610" y="9772650"/>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Open Sans"/>
                <a:ea typeface="Open Sans"/>
                <a:cs typeface="Open Sans"/>
                <a:sym typeface="Open Sans"/>
              </a:rPr>
              <a:t>23</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430540" y="5551732"/>
            <a:ext cx="15472670" cy="1485900"/>
          </a:xfrm>
          <a:prstGeom prst="rect">
            <a:avLst/>
          </a:prstGeom>
        </p:spPr>
        <p:txBody>
          <a:bodyPr lIns="0" tIns="0" rIns="0" bIns="0" rtlCol="0" anchor="t">
            <a:spAutoFit/>
          </a:bodyPr>
          <a:lstStyle/>
          <a:p>
            <a:pPr algn="just">
              <a:lnSpc>
                <a:spcPts val="2999"/>
              </a:lnSpc>
              <a:spcBef>
                <a:spcPct val="0"/>
              </a:spcBef>
            </a:pPr>
            <a:r>
              <a:rPr lang="en-US" sz="2499">
                <a:solidFill>
                  <a:srgbClr val="000000"/>
                </a:solidFill>
                <a:latin typeface="Roboto"/>
                <a:ea typeface="Roboto"/>
                <a:cs typeface="Roboto"/>
                <a:sym typeface="Roboto"/>
              </a:rPr>
              <a:t>Pour réduire le churn des clients, il est essentiel pour une entreprise d'identifier les clients à risque et d'améliorer leur satisfaction. L'optimisation du service client et la fidélisation à travers des expériences personnalisées sont des leviers clés. De plus, analyser les raisons du départ des anciens clients permet d'adopter une approche proactive pour minimiser le churn à l’avenir.</a:t>
            </a:r>
          </a:p>
        </p:txBody>
      </p:sp>
      <p:sp>
        <p:nvSpPr>
          <p:cNvPr id="3" name="TextBox 3"/>
          <p:cNvSpPr txBox="1"/>
          <p:nvPr/>
        </p:nvSpPr>
        <p:spPr>
          <a:xfrm>
            <a:off x="1028700" y="4329112"/>
            <a:ext cx="16276350" cy="771525"/>
          </a:xfrm>
          <a:prstGeom prst="rect">
            <a:avLst/>
          </a:prstGeom>
        </p:spPr>
        <p:txBody>
          <a:bodyPr lIns="0" tIns="0" rIns="0" bIns="0" rtlCol="0" anchor="t">
            <a:spAutoFit/>
          </a:bodyPr>
          <a:lstStyle/>
          <a:p>
            <a:pPr algn="ctr">
              <a:lnSpc>
                <a:spcPts val="6000"/>
              </a:lnSpc>
            </a:pPr>
            <a:r>
              <a:rPr lang="en-US" sz="5000" b="1">
                <a:solidFill>
                  <a:srgbClr val="000000"/>
                </a:solidFill>
                <a:latin typeface="Roboto Bold"/>
                <a:ea typeface="Roboto Bold"/>
                <a:cs typeface="Roboto Bold"/>
                <a:sym typeface="Roboto Bold"/>
              </a:rPr>
              <a:t>Conclusion</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094220" y="3551410"/>
            <a:ext cx="12145311" cy="3003204"/>
          </a:xfrm>
          <a:custGeom>
            <a:avLst/>
            <a:gdLst/>
            <a:ahLst/>
            <a:cxnLst/>
            <a:rect l="l" t="t" r="r" b="b"/>
            <a:pathLst>
              <a:path w="12145311" h="3003204">
                <a:moveTo>
                  <a:pt x="0" y="0"/>
                </a:moveTo>
                <a:lnTo>
                  <a:pt x="12145310" y="0"/>
                </a:lnTo>
                <a:lnTo>
                  <a:pt x="12145310" y="3003205"/>
                </a:lnTo>
                <a:lnTo>
                  <a:pt x="0" y="300320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fr-FR"/>
          </a:p>
        </p:txBody>
      </p:sp>
      <p:sp>
        <p:nvSpPr>
          <p:cNvPr id="3" name="TextBox 3"/>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Open Sans"/>
                <a:ea typeface="Open Sans"/>
                <a:cs typeface="Open Sans"/>
                <a:sym typeface="Open Sans"/>
              </a:rPr>
              <a:t>25</a:t>
            </a:r>
          </a:p>
        </p:txBody>
      </p:sp>
      <p:sp>
        <p:nvSpPr>
          <p:cNvPr id="4" name="TextBox 4"/>
          <p:cNvSpPr txBox="1"/>
          <p:nvPr/>
        </p:nvSpPr>
        <p:spPr>
          <a:xfrm>
            <a:off x="1028700" y="4276725"/>
            <a:ext cx="16276350" cy="895350"/>
          </a:xfrm>
          <a:prstGeom prst="rect">
            <a:avLst/>
          </a:prstGeom>
        </p:spPr>
        <p:txBody>
          <a:bodyPr lIns="0" tIns="0" rIns="0" bIns="0" rtlCol="0" anchor="t">
            <a:spAutoFit/>
          </a:bodyPr>
          <a:lstStyle/>
          <a:p>
            <a:pPr algn="ctr">
              <a:lnSpc>
                <a:spcPts val="7199"/>
              </a:lnSpc>
            </a:pPr>
            <a:r>
              <a:rPr lang="en-US" sz="5999">
                <a:solidFill>
                  <a:srgbClr val="000000"/>
                </a:solidFill>
                <a:latin typeface="Abril Fatface"/>
                <a:ea typeface="Abril Fatface"/>
                <a:cs typeface="Abril Fatface"/>
                <a:sym typeface="Abril Fatface"/>
              </a:rPr>
              <a:t>Merci pour votre attention</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226807" y="706926"/>
            <a:ext cx="7863000" cy="1407600"/>
            <a:chOff x="0" y="0"/>
            <a:chExt cx="10484000" cy="1876800"/>
          </a:xfrm>
        </p:grpSpPr>
        <p:sp>
          <p:nvSpPr>
            <p:cNvPr id="3" name="Freeform 3"/>
            <p:cNvSpPr/>
            <p:nvPr/>
          </p:nvSpPr>
          <p:spPr>
            <a:xfrm>
              <a:off x="0" y="0"/>
              <a:ext cx="10483977" cy="1876806"/>
            </a:xfrm>
            <a:custGeom>
              <a:avLst/>
              <a:gdLst/>
              <a:ahLst/>
              <a:cxnLst/>
              <a:rect l="l" t="t" r="r" b="b"/>
              <a:pathLst>
                <a:path w="10483977" h="1876806">
                  <a:moveTo>
                    <a:pt x="0" y="938403"/>
                  </a:moveTo>
                  <a:cubicBezTo>
                    <a:pt x="0" y="420116"/>
                    <a:pt x="420116" y="0"/>
                    <a:pt x="938403" y="0"/>
                  </a:cubicBezTo>
                  <a:lnTo>
                    <a:pt x="9545574" y="0"/>
                  </a:lnTo>
                  <a:cubicBezTo>
                    <a:pt x="10063861" y="0"/>
                    <a:pt x="10483977" y="420116"/>
                    <a:pt x="10483977" y="938403"/>
                  </a:cubicBezTo>
                  <a:cubicBezTo>
                    <a:pt x="10483977" y="1456690"/>
                    <a:pt x="10063861" y="1876806"/>
                    <a:pt x="9545574" y="1876806"/>
                  </a:cubicBezTo>
                  <a:lnTo>
                    <a:pt x="938403" y="1876806"/>
                  </a:lnTo>
                  <a:cubicBezTo>
                    <a:pt x="420116" y="1876806"/>
                    <a:pt x="0" y="1456690"/>
                    <a:pt x="0" y="938403"/>
                  </a:cubicBezTo>
                  <a:close/>
                </a:path>
              </a:pathLst>
            </a:custGeom>
            <a:solidFill>
              <a:srgbClr val="E4EA27"/>
            </a:solidFill>
          </p:spPr>
          <p:txBody>
            <a:bodyPr/>
            <a:lstStyle/>
            <a:p>
              <a:endParaRPr lang="fr-FR"/>
            </a:p>
          </p:txBody>
        </p:sp>
      </p:grpSp>
      <p:sp>
        <p:nvSpPr>
          <p:cNvPr id="4" name="Freeform 4"/>
          <p:cNvSpPr/>
          <p:nvPr/>
        </p:nvSpPr>
        <p:spPr>
          <a:xfrm>
            <a:off x="6018887" y="3768208"/>
            <a:ext cx="1542000" cy="1542000"/>
          </a:xfrm>
          <a:custGeom>
            <a:avLst/>
            <a:gdLst/>
            <a:ahLst/>
            <a:cxnLst/>
            <a:rect l="l" t="t" r="r" b="b"/>
            <a:pathLst>
              <a:path w="1542000" h="1542000">
                <a:moveTo>
                  <a:pt x="0" y="0"/>
                </a:moveTo>
                <a:lnTo>
                  <a:pt x="1542000" y="0"/>
                </a:lnTo>
                <a:lnTo>
                  <a:pt x="1542000" y="1542000"/>
                </a:lnTo>
                <a:lnTo>
                  <a:pt x="0" y="15420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fr-FR"/>
          </a:p>
        </p:txBody>
      </p:sp>
      <p:sp>
        <p:nvSpPr>
          <p:cNvPr id="5" name="Freeform 5"/>
          <p:cNvSpPr/>
          <p:nvPr/>
        </p:nvSpPr>
        <p:spPr>
          <a:xfrm>
            <a:off x="10194187" y="3768208"/>
            <a:ext cx="1542000" cy="1542000"/>
          </a:xfrm>
          <a:custGeom>
            <a:avLst/>
            <a:gdLst/>
            <a:ahLst/>
            <a:cxnLst/>
            <a:rect l="l" t="t" r="r" b="b"/>
            <a:pathLst>
              <a:path w="1542000" h="1542000">
                <a:moveTo>
                  <a:pt x="0" y="0"/>
                </a:moveTo>
                <a:lnTo>
                  <a:pt x="1542000" y="0"/>
                </a:lnTo>
                <a:lnTo>
                  <a:pt x="1542000" y="1542000"/>
                </a:lnTo>
                <a:lnTo>
                  <a:pt x="0" y="15420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fr-FR"/>
          </a:p>
        </p:txBody>
      </p:sp>
      <p:grpSp>
        <p:nvGrpSpPr>
          <p:cNvPr id="6" name="Group 6"/>
          <p:cNvGrpSpPr/>
          <p:nvPr/>
        </p:nvGrpSpPr>
        <p:grpSpPr>
          <a:xfrm>
            <a:off x="14828110" y="6401750"/>
            <a:ext cx="1209000" cy="1209000"/>
            <a:chOff x="0" y="0"/>
            <a:chExt cx="1612000" cy="1612000"/>
          </a:xfrm>
        </p:grpSpPr>
        <p:sp>
          <p:nvSpPr>
            <p:cNvPr id="7" name="Freeform 7"/>
            <p:cNvSpPr/>
            <p:nvPr/>
          </p:nvSpPr>
          <p:spPr>
            <a:xfrm>
              <a:off x="0" y="0"/>
              <a:ext cx="1611884" cy="1611884"/>
            </a:xfrm>
            <a:custGeom>
              <a:avLst/>
              <a:gdLst/>
              <a:ahLst/>
              <a:cxnLst/>
              <a:rect l="l" t="t" r="r" b="b"/>
              <a:pathLst>
                <a:path w="1611884" h="1611884">
                  <a:moveTo>
                    <a:pt x="0" y="805942"/>
                  </a:moveTo>
                  <a:cubicBezTo>
                    <a:pt x="0" y="360807"/>
                    <a:pt x="360807" y="0"/>
                    <a:pt x="805942" y="0"/>
                  </a:cubicBezTo>
                  <a:cubicBezTo>
                    <a:pt x="1251077" y="0"/>
                    <a:pt x="1611884" y="360807"/>
                    <a:pt x="1611884" y="805942"/>
                  </a:cubicBezTo>
                  <a:cubicBezTo>
                    <a:pt x="1611884" y="1251077"/>
                    <a:pt x="1251077" y="1611884"/>
                    <a:pt x="805942" y="1611884"/>
                  </a:cubicBezTo>
                  <a:cubicBezTo>
                    <a:pt x="360807" y="1611884"/>
                    <a:pt x="0" y="1251204"/>
                    <a:pt x="0" y="805942"/>
                  </a:cubicBezTo>
                  <a:close/>
                </a:path>
              </a:pathLst>
            </a:custGeom>
            <a:solidFill>
              <a:srgbClr val="8027EA"/>
            </a:solidFill>
          </p:spPr>
          <p:txBody>
            <a:bodyPr/>
            <a:lstStyle/>
            <a:p>
              <a:endParaRPr lang="fr-FR"/>
            </a:p>
          </p:txBody>
        </p:sp>
        <p:sp>
          <p:nvSpPr>
            <p:cNvPr id="8" name="TextBox 8"/>
            <p:cNvSpPr txBox="1"/>
            <p:nvPr/>
          </p:nvSpPr>
          <p:spPr>
            <a:xfrm>
              <a:off x="0" y="-9525"/>
              <a:ext cx="1612000" cy="1621525"/>
            </a:xfrm>
            <a:prstGeom prst="rect">
              <a:avLst/>
            </a:prstGeom>
          </p:spPr>
          <p:txBody>
            <a:bodyPr lIns="50800" tIns="50800" rIns="50800" bIns="50800" rtlCol="0" anchor="ctr"/>
            <a:lstStyle/>
            <a:p>
              <a:pPr algn="ctr">
                <a:lnSpc>
                  <a:spcPts val="4320"/>
                </a:lnSpc>
              </a:pPr>
              <a:r>
                <a:rPr lang="en-US" sz="3600" b="1">
                  <a:solidFill>
                    <a:srgbClr val="FFFFFF"/>
                  </a:solidFill>
                  <a:latin typeface="Roboto Bold"/>
                  <a:ea typeface="Roboto Bold"/>
                  <a:cs typeface="Roboto Bold"/>
                  <a:sym typeface="Roboto Bold"/>
                </a:rPr>
                <a:t>04</a:t>
              </a:r>
            </a:p>
          </p:txBody>
        </p:sp>
      </p:grpSp>
      <p:grpSp>
        <p:nvGrpSpPr>
          <p:cNvPr id="9" name="Group 9"/>
          <p:cNvGrpSpPr/>
          <p:nvPr/>
        </p:nvGrpSpPr>
        <p:grpSpPr>
          <a:xfrm>
            <a:off x="6443276" y="6297120"/>
            <a:ext cx="1209000" cy="1209000"/>
            <a:chOff x="0" y="0"/>
            <a:chExt cx="1612000" cy="1612000"/>
          </a:xfrm>
        </p:grpSpPr>
        <p:sp>
          <p:nvSpPr>
            <p:cNvPr id="10" name="Freeform 10"/>
            <p:cNvSpPr/>
            <p:nvPr/>
          </p:nvSpPr>
          <p:spPr>
            <a:xfrm>
              <a:off x="0" y="0"/>
              <a:ext cx="1611884" cy="1611884"/>
            </a:xfrm>
            <a:custGeom>
              <a:avLst/>
              <a:gdLst/>
              <a:ahLst/>
              <a:cxnLst/>
              <a:rect l="l" t="t" r="r" b="b"/>
              <a:pathLst>
                <a:path w="1611884" h="1611884">
                  <a:moveTo>
                    <a:pt x="0" y="805942"/>
                  </a:moveTo>
                  <a:cubicBezTo>
                    <a:pt x="0" y="360807"/>
                    <a:pt x="360807" y="0"/>
                    <a:pt x="805942" y="0"/>
                  </a:cubicBezTo>
                  <a:cubicBezTo>
                    <a:pt x="1251077" y="0"/>
                    <a:pt x="1611884" y="360807"/>
                    <a:pt x="1611884" y="805942"/>
                  </a:cubicBezTo>
                  <a:cubicBezTo>
                    <a:pt x="1611884" y="1251077"/>
                    <a:pt x="1251077" y="1611884"/>
                    <a:pt x="805942" y="1611884"/>
                  </a:cubicBezTo>
                  <a:cubicBezTo>
                    <a:pt x="360807" y="1611884"/>
                    <a:pt x="0" y="1251204"/>
                    <a:pt x="0" y="805942"/>
                  </a:cubicBezTo>
                  <a:close/>
                </a:path>
              </a:pathLst>
            </a:custGeom>
            <a:solidFill>
              <a:srgbClr val="EA4827"/>
            </a:solidFill>
          </p:spPr>
          <p:txBody>
            <a:bodyPr/>
            <a:lstStyle/>
            <a:p>
              <a:endParaRPr lang="fr-FR"/>
            </a:p>
          </p:txBody>
        </p:sp>
        <p:sp>
          <p:nvSpPr>
            <p:cNvPr id="11" name="TextBox 11"/>
            <p:cNvSpPr txBox="1"/>
            <p:nvPr/>
          </p:nvSpPr>
          <p:spPr>
            <a:xfrm>
              <a:off x="0" y="-9525"/>
              <a:ext cx="1612000" cy="1621525"/>
            </a:xfrm>
            <a:prstGeom prst="rect">
              <a:avLst/>
            </a:prstGeom>
          </p:spPr>
          <p:txBody>
            <a:bodyPr lIns="50800" tIns="50800" rIns="50800" bIns="50800" rtlCol="0" anchor="ctr"/>
            <a:lstStyle/>
            <a:p>
              <a:pPr algn="ctr">
                <a:lnSpc>
                  <a:spcPts val="4320"/>
                </a:lnSpc>
              </a:pPr>
              <a:r>
                <a:rPr lang="en-US" sz="3600" b="1">
                  <a:solidFill>
                    <a:srgbClr val="FFFFFF"/>
                  </a:solidFill>
                  <a:latin typeface="Roboto Bold"/>
                  <a:ea typeface="Roboto Bold"/>
                  <a:cs typeface="Roboto Bold"/>
                  <a:sym typeface="Roboto Bold"/>
                </a:rPr>
                <a:t>02</a:t>
              </a:r>
            </a:p>
          </p:txBody>
        </p:sp>
      </p:grpSp>
      <p:grpSp>
        <p:nvGrpSpPr>
          <p:cNvPr id="12" name="Group 12"/>
          <p:cNvGrpSpPr/>
          <p:nvPr/>
        </p:nvGrpSpPr>
        <p:grpSpPr>
          <a:xfrm>
            <a:off x="2250906" y="6297120"/>
            <a:ext cx="1209000" cy="1209000"/>
            <a:chOff x="0" y="0"/>
            <a:chExt cx="1612000" cy="1612000"/>
          </a:xfrm>
        </p:grpSpPr>
        <p:sp>
          <p:nvSpPr>
            <p:cNvPr id="13" name="Freeform 13"/>
            <p:cNvSpPr/>
            <p:nvPr/>
          </p:nvSpPr>
          <p:spPr>
            <a:xfrm>
              <a:off x="0" y="0"/>
              <a:ext cx="1611884" cy="1611884"/>
            </a:xfrm>
            <a:custGeom>
              <a:avLst/>
              <a:gdLst/>
              <a:ahLst/>
              <a:cxnLst/>
              <a:rect l="l" t="t" r="r" b="b"/>
              <a:pathLst>
                <a:path w="1611884" h="1611884">
                  <a:moveTo>
                    <a:pt x="0" y="805942"/>
                  </a:moveTo>
                  <a:cubicBezTo>
                    <a:pt x="0" y="360807"/>
                    <a:pt x="360807" y="0"/>
                    <a:pt x="805942" y="0"/>
                  </a:cubicBezTo>
                  <a:cubicBezTo>
                    <a:pt x="1251077" y="0"/>
                    <a:pt x="1611884" y="360807"/>
                    <a:pt x="1611884" y="805942"/>
                  </a:cubicBezTo>
                  <a:cubicBezTo>
                    <a:pt x="1611884" y="1251077"/>
                    <a:pt x="1251077" y="1611884"/>
                    <a:pt x="805942" y="1611884"/>
                  </a:cubicBezTo>
                  <a:cubicBezTo>
                    <a:pt x="360807" y="1611884"/>
                    <a:pt x="0" y="1251204"/>
                    <a:pt x="0" y="805942"/>
                  </a:cubicBezTo>
                  <a:close/>
                </a:path>
              </a:pathLst>
            </a:custGeom>
            <a:solidFill>
              <a:srgbClr val="2776EA"/>
            </a:solidFill>
          </p:spPr>
          <p:txBody>
            <a:bodyPr/>
            <a:lstStyle/>
            <a:p>
              <a:endParaRPr lang="fr-FR"/>
            </a:p>
          </p:txBody>
        </p:sp>
        <p:sp>
          <p:nvSpPr>
            <p:cNvPr id="14" name="TextBox 14"/>
            <p:cNvSpPr txBox="1"/>
            <p:nvPr/>
          </p:nvSpPr>
          <p:spPr>
            <a:xfrm>
              <a:off x="0" y="-9525"/>
              <a:ext cx="1612000" cy="1621525"/>
            </a:xfrm>
            <a:prstGeom prst="rect">
              <a:avLst/>
            </a:prstGeom>
          </p:spPr>
          <p:txBody>
            <a:bodyPr lIns="50800" tIns="50800" rIns="50800" bIns="50800" rtlCol="0" anchor="ctr"/>
            <a:lstStyle/>
            <a:p>
              <a:pPr algn="ctr">
                <a:lnSpc>
                  <a:spcPts val="4320"/>
                </a:lnSpc>
              </a:pPr>
              <a:r>
                <a:rPr lang="en-US" sz="3600" b="1">
                  <a:solidFill>
                    <a:srgbClr val="FFFFFF"/>
                  </a:solidFill>
                  <a:latin typeface="Roboto Bold"/>
                  <a:ea typeface="Roboto Bold"/>
                  <a:cs typeface="Roboto Bold"/>
                  <a:sym typeface="Roboto Bold"/>
                </a:rPr>
                <a:t>01</a:t>
              </a:r>
            </a:p>
          </p:txBody>
        </p:sp>
      </p:grpSp>
      <p:grpSp>
        <p:nvGrpSpPr>
          <p:cNvPr id="15" name="Group 15"/>
          <p:cNvGrpSpPr/>
          <p:nvPr/>
        </p:nvGrpSpPr>
        <p:grpSpPr>
          <a:xfrm>
            <a:off x="10635738" y="6401750"/>
            <a:ext cx="1209000" cy="1209000"/>
            <a:chOff x="0" y="0"/>
            <a:chExt cx="1612000" cy="1612000"/>
          </a:xfrm>
        </p:grpSpPr>
        <p:sp>
          <p:nvSpPr>
            <p:cNvPr id="16" name="Freeform 16"/>
            <p:cNvSpPr/>
            <p:nvPr/>
          </p:nvSpPr>
          <p:spPr>
            <a:xfrm>
              <a:off x="0" y="0"/>
              <a:ext cx="1611884" cy="1611884"/>
            </a:xfrm>
            <a:custGeom>
              <a:avLst/>
              <a:gdLst/>
              <a:ahLst/>
              <a:cxnLst/>
              <a:rect l="l" t="t" r="r" b="b"/>
              <a:pathLst>
                <a:path w="1611884" h="1611884">
                  <a:moveTo>
                    <a:pt x="0" y="805942"/>
                  </a:moveTo>
                  <a:cubicBezTo>
                    <a:pt x="0" y="360807"/>
                    <a:pt x="360807" y="0"/>
                    <a:pt x="805942" y="0"/>
                  </a:cubicBezTo>
                  <a:cubicBezTo>
                    <a:pt x="1251077" y="0"/>
                    <a:pt x="1611884" y="360807"/>
                    <a:pt x="1611884" y="805942"/>
                  </a:cubicBezTo>
                  <a:cubicBezTo>
                    <a:pt x="1611884" y="1251077"/>
                    <a:pt x="1251077" y="1611884"/>
                    <a:pt x="805942" y="1611884"/>
                  </a:cubicBezTo>
                  <a:cubicBezTo>
                    <a:pt x="360807" y="1611884"/>
                    <a:pt x="0" y="1251204"/>
                    <a:pt x="0" y="805942"/>
                  </a:cubicBezTo>
                  <a:close/>
                </a:path>
              </a:pathLst>
            </a:custGeom>
            <a:solidFill>
              <a:srgbClr val="E99B27"/>
            </a:solidFill>
          </p:spPr>
          <p:txBody>
            <a:bodyPr/>
            <a:lstStyle/>
            <a:p>
              <a:endParaRPr lang="fr-FR"/>
            </a:p>
          </p:txBody>
        </p:sp>
        <p:sp>
          <p:nvSpPr>
            <p:cNvPr id="17" name="TextBox 17"/>
            <p:cNvSpPr txBox="1"/>
            <p:nvPr/>
          </p:nvSpPr>
          <p:spPr>
            <a:xfrm>
              <a:off x="0" y="-9525"/>
              <a:ext cx="1612000" cy="1621525"/>
            </a:xfrm>
            <a:prstGeom prst="rect">
              <a:avLst/>
            </a:prstGeom>
          </p:spPr>
          <p:txBody>
            <a:bodyPr lIns="50800" tIns="50800" rIns="50800" bIns="50800" rtlCol="0" anchor="ctr"/>
            <a:lstStyle/>
            <a:p>
              <a:pPr algn="ctr">
                <a:lnSpc>
                  <a:spcPts val="4320"/>
                </a:lnSpc>
              </a:pPr>
              <a:r>
                <a:rPr lang="en-US" sz="3600" b="1">
                  <a:solidFill>
                    <a:srgbClr val="FFFFFF"/>
                  </a:solidFill>
                  <a:latin typeface="Roboto Bold"/>
                  <a:ea typeface="Roboto Bold"/>
                  <a:cs typeface="Roboto Bold"/>
                  <a:sym typeface="Roboto Bold"/>
                </a:rPr>
                <a:t>03</a:t>
              </a:r>
            </a:p>
          </p:txBody>
        </p:sp>
      </p:grpSp>
      <p:sp>
        <p:nvSpPr>
          <p:cNvPr id="18" name="AutoShape 18"/>
          <p:cNvSpPr/>
          <p:nvPr/>
        </p:nvSpPr>
        <p:spPr>
          <a:xfrm>
            <a:off x="3341870" y="4534471"/>
            <a:ext cx="2686650" cy="19050"/>
          </a:xfrm>
          <a:prstGeom prst="line">
            <a:avLst/>
          </a:prstGeom>
          <a:ln w="9525" cap="rnd">
            <a:solidFill>
              <a:srgbClr val="666666"/>
            </a:solidFill>
            <a:prstDash val="solid"/>
            <a:headEnd type="none" w="sm" len="sm"/>
            <a:tailEnd type="triangle" w="lg" len="med"/>
          </a:ln>
        </p:spPr>
        <p:txBody>
          <a:bodyPr/>
          <a:lstStyle/>
          <a:p>
            <a:endParaRPr lang="fr-FR"/>
          </a:p>
        </p:txBody>
      </p:sp>
      <p:sp>
        <p:nvSpPr>
          <p:cNvPr id="19" name="AutoShape 19"/>
          <p:cNvSpPr/>
          <p:nvPr/>
        </p:nvSpPr>
        <p:spPr>
          <a:xfrm>
            <a:off x="7551362" y="4534445"/>
            <a:ext cx="2652450" cy="19050"/>
          </a:xfrm>
          <a:prstGeom prst="line">
            <a:avLst/>
          </a:prstGeom>
          <a:ln w="9525" cap="rnd">
            <a:solidFill>
              <a:srgbClr val="666666"/>
            </a:solidFill>
            <a:prstDash val="solid"/>
            <a:headEnd type="none" w="sm" len="sm"/>
            <a:tailEnd type="triangle" w="lg" len="med"/>
          </a:ln>
        </p:spPr>
        <p:txBody>
          <a:bodyPr/>
          <a:lstStyle/>
          <a:p>
            <a:endParaRPr lang="fr-FR"/>
          </a:p>
        </p:txBody>
      </p:sp>
      <p:sp>
        <p:nvSpPr>
          <p:cNvPr id="20" name="AutoShape 20"/>
          <p:cNvSpPr/>
          <p:nvPr/>
        </p:nvSpPr>
        <p:spPr>
          <a:xfrm flipH="1">
            <a:off x="11726662" y="3974645"/>
            <a:ext cx="2467050" cy="578850"/>
          </a:xfrm>
          <a:prstGeom prst="line">
            <a:avLst/>
          </a:prstGeom>
          <a:ln w="9525" cap="rnd">
            <a:solidFill>
              <a:srgbClr val="666666"/>
            </a:solidFill>
            <a:prstDash val="solid"/>
            <a:headEnd type="none" w="sm" len="sm"/>
            <a:tailEnd type="triangle" w="lg" len="med"/>
          </a:ln>
        </p:spPr>
        <p:txBody>
          <a:bodyPr/>
          <a:lstStyle/>
          <a:p>
            <a:endParaRPr lang="fr-FR"/>
          </a:p>
        </p:txBody>
      </p:sp>
      <p:sp>
        <p:nvSpPr>
          <p:cNvPr id="21" name="AutoShape 21"/>
          <p:cNvSpPr/>
          <p:nvPr/>
        </p:nvSpPr>
        <p:spPr>
          <a:xfrm>
            <a:off x="11726662" y="4534445"/>
            <a:ext cx="2467050" cy="578850"/>
          </a:xfrm>
          <a:prstGeom prst="line">
            <a:avLst/>
          </a:prstGeom>
          <a:ln w="9525" cap="rnd">
            <a:solidFill>
              <a:srgbClr val="666666"/>
            </a:solidFill>
            <a:prstDash val="solid"/>
            <a:headEnd type="none" w="sm" len="sm"/>
            <a:tailEnd type="triangle" w="lg" len="med"/>
          </a:ln>
        </p:spPr>
        <p:txBody>
          <a:bodyPr/>
          <a:lstStyle/>
          <a:p>
            <a:endParaRPr lang="fr-FR"/>
          </a:p>
        </p:txBody>
      </p:sp>
      <p:sp>
        <p:nvSpPr>
          <p:cNvPr id="22" name="Freeform 22"/>
          <p:cNvSpPr/>
          <p:nvPr/>
        </p:nvSpPr>
        <p:spPr>
          <a:xfrm>
            <a:off x="16305733" y="4862275"/>
            <a:ext cx="802194" cy="502041"/>
          </a:xfrm>
          <a:custGeom>
            <a:avLst/>
            <a:gdLst/>
            <a:ahLst/>
            <a:cxnLst/>
            <a:rect l="l" t="t" r="r" b="b"/>
            <a:pathLst>
              <a:path w="802194" h="502041">
                <a:moveTo>
                  <a:pt x="0" y="0"/>
                </a:moveTo>
                <a:lnTo>
                  <a:pt x="802194" y="0"/>
                </a:lnTo>
                <a:lnTo>
                  <a:pt x="802194" y="502041"/>
                </a:lnTo>
                <a:lnTo>
                  <a:pt x="0" y="502041"/>
                </a:lnTo>
                <a:lnTo>
                  <a:pt x="0" y="0"/>
                </a:lnTo>
                <a:close/>
              </a:path>
            </a:pathLst>
          </a:custGeom>
          <a:blipFill>
            <a:blip r:embed="rId7"/>
            <a:stretch>
              <a:fillRect l="-13678" t="-10027" r="-9540" b="-9915"/>
            </a:stretch>
          </a:blipFill>
        </p:spPr>
        <p:txBody>
          <a:bodyPr/>
          <a:lstStyle/>
          <a:p>
            <a:endParaRPr lang="fr-FR"/>
          </a:p>
        </p:txBody>
      </p:sp>
      <p:sp>
        <p:nvSpPr>
          <p:cNvPr id="23" name="TextBox 23"/>
          <p:cNvSpPr txBox="1"/>
          <p:nvPr/>
        </p:nvSpPr>
        <p:spPr>
          <a:xfrm>
            <a:off x="14275314" y="3750832"/>
            <a:ext cx="2195428" cy="438150"/>
          </a:xfrm>
          <a:prstGeom prst="rect">
            <a:avLst/>
          </a:prstGeom>
        </p:spPr>
        <p:txBody>
          <a:bodyPr lIns="0" tIns="0" rIns="0" bIns="0" rtlCol="0" anchor="t">
            <a:spAutoFit/>
          </a:bodyPr>
          <a:lstStyle/>
          <a:p>
            <a:pPr algn="l">
              <a:lnSpc>
                <a:spcPts val="3359"/>
              </a:lnSpc>
            </a:pPr>
            <a:r>
              <a:rPr lang="en-US" sz="2799">
                <a:solidFill>
                  <a:srgbClr val="000000"/>
                </a:solidFill>
                <a:latin typeface="Roboto"/>
                <a:ea typeface="Roboto"/>
                <a:cs typeface="Roboto"/>
                <a:sym typeface="Roboto"/>
              </a:rPr>
              <a:t>Modèles ML</a:t>
            </a:r>
          </a:p>
        </p:txBody>
      </p:sp>
      <p:sp>
        <p:nvSpPr>
          <p:cNvPr id="24" name="Freeform 24"/>
          <p:cNvSpPr/>
          <p:nvPr/>
        </p:nvSpPr>
        <p:spPr>
          <a:xfrm>
            <a:off x="16421434" y="3636207"/>
            <a:ext cx="686492" cy="686449"/>
          </a:xfrm>
          <a:custGeom>
            <a:avLst/>
            <a:gdLst/>
            <a:ahLst/>
            <a:cxnLst/>
            <a:rect l="l" t="t" r="r" b="b"/>
            <a:pathLst>
              <a:path w="686492" h="686449">
                <a:moveTo>
                  <a:pt x="0" y="0"/>
                </a:moveTo>
                <a:lnTo>
                  <a:pt x="686493" y="0"/>
                </a:lnTo>
                <a:lnTo>
                  <a:pt x="686493" y="686449"/>
                </a:lnTo>
                <a:lnTo>
                  <a:pt x="0" y="68644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fr-FR"/>
          </a:p>
        </p:txBody>
      </p:sp>
      <p:sp>
        <p:nvSpPr>
          <p:cNvPr id="25" name="Freeform 25"/>
          <p:cNvSpPr/>
          <p:nvPr/>
        </p:nvSpPr>
        <p:spPr>
          <a:xfrm>
            <a:off x="2427031" y="4072288"/>
            <a:ext cx="838604" cy="924313"/>
          </a:xfrm>
          <a:custGeom>
            <a:avLst/>
            <a:gdLst/>
            <a:ahLst/>
            <a:cxnLst/>
            <a:rect l="l" t="t" r="r" b="b"/>
            <a:pathLst>
              <a:path w="838604" h="924313">
                <a:moveTo>
                  <a:pt x="0" y="0"/>
                </a:moveTo>
                <a:lnTo>
                  <a:pt x="838605" y="0"/>
                </a:lnTo>
                <a:lnTo>
                  <a:pt x="838605" y="924314"/>
                </a:lnTo>
                <a:lnTo>
                  <a:pt x="0" y="92431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fr-FR"/>
          </a:p>
        </p:txBody>
      </p:sp>
      <p:sp>
        <p:nvSpPr>
          <p:cNvPr id="26" name="TextBox 26"/>
          <p:cNvSpPr txBox="1"/>
          <p:nvPr/>
        </p:nvSpPr>
        <p:spPr>
          <a:xfrm>
            <a:off x="5603882" y="1110539"/>
            <a:ext cx="7108350" cy="600075"/>
          </a:xfrm>
          <a:prstGeom prst="rect">
            <a:avLst/>
          </a:prstGeom>
        </p:spPr>
        <p:txBody>
          <a:bodyPr lIns="0" tIns="0" rIns="0" bIns="0" rtlCol="0" anchor="t">
            <a:spAutoFit/>
          </a:bodyPr>
          <a:lstStyle/>
          <a:p>
            <a:pPr algn="ctr">
              <a:lnSpc>
                <a:spcPts val="4799"/>
              </a:lnSpc>
            </a:pPr>
            <a:r>
              <a:rPr lang="en-US" sz="3999" b="1">
                <a:solidFill>
                  <a:srgbClr val="000000"/>
                </a:solidFill>
                <a:latin typeface="Roboto Bold"/>
                <a:ea typeface="Roboto Bold"/>
                <a:cs typeface="Roboto Bold"/>
                <a:sym typeface="Roboto Bold"/>
              </a:rPr>
              <a:t>Les étapes</a:t>
            </a:r>
          </a:p>
        </p:txBody>
      </p:sp>
      <p:sp>
        <p:nvSpPr>
          <p:cNvPr id="27" name="TextBox 27"/>
          <p:cNvSpPr txBox="1"/>
          <p:nvPr/>
        </p:nvSpPr>
        <p:spPr>
          <a:xfrm>
            <a:off x="13583025" y="7678550"/>
            <a:ext cx="3699150" cy="1095375"/>
          </a:xfrm>
          <a:prstGeom prst="rect">
            <a:avLst/>
          </a:prstGeom>
        </p:spPr>
        <p:txBody>
          <a:bodyPr lIns="0" tIns="0" rIns="0" bIns="0" rtlCol="0" anchor="t">
            <a:spAutoFit/>
          </a:bodyPr>
          <a:lstStyle/>
          <a:p>
            <a:pPr algn="ctr">
              <a:lnSpc>
                <a:spcPts val="4320"/>
              </a:lnSpc>
            </a:pPr>
            <a:r>
              <a:rPr lang="en-US" sz="3600" b="1">
                <a:solidFill>
                  <a:srgbClr val="000000"/>
                </a:solidFill>
                <a:latin typeface="Roboto Bold"/>
                <a:ea typeface="Roboto Bold"/>
                <a:cs typeface="Roboto Bold"/>
                <a:sym typeface="Roboto Bold"/>
              </a:rPr>
              <a:t>Modélisation et prédiction.</a:t>
            </a:r>
          </a:p>
        </p:txBody>
      </p:sp>
      <p:sp>
        <p:nvSpPr>
          <p:cNvPr id="28" name="TextBox 28"/>
          <p:cNvSpPr txBox="1"/>
          <p:nvPr/>
        </p:nvSpPr>
        <p:spPr>
          <a:xfrm>
            <a:off x="5198289" y="7642850"/>
            <a:ext cx="3699150" cy="1095375"/>
          </a:xfrm>
          <a:prstGeom prst="rect">
            <a:avLst/>
          </a:prstGeom>
        </p:spPr>
        <p:txBody>
          <a:bodyPr lIns="0" tIns="0" rIns="0" bIns="0" rtlCol="0" anchor="t">
            <a:spAutoFit/>
          </a:bodyPr>
          <a:lstStyle/>
          <a:p>
            <a:pPr algn="ctr">
              <a:lnSpc>
                <a:spcPts val="4320"/>
              </a:lnSpc>
            </a:pPr>
            <a:r>
              <a:rPr lang="en-US" sz="3600" b="1">
                <a:solidFill>
                  <a:srgbClr val="000000"/>
                </a:solidFill>
                <a:latin typeface="Roboto Bold"/>
                <a:ea typeface="Roboto Bold"/>
                <a:cs typeface="Roboto Bold"/>
                <a:sym typeface="Roboto Bold"/>
              </a:rPr>
              <a:t>Analyse exploratoire.</a:t>
            </a:r>
          </a:p>
        </p:txBody>
      </p:sp>
      <p:sp>
        <p:nvSpPr>
          <p:cNvPr id="29" name="TextBox 29"/>
          <p:cNvSpPr txBox="1"/>
          <p:nvPr/>
        </p:nvSpPr>
        <p:spPr>
          <a:xfrm>
            <a:off x="1005825" y="7642850"/>
            <a:ext cx="3699150" cy="1095375"/>
          </a:xfrm>
          <a:prstGeom prst="rect">
            <a:avLst/>
          </a:prstGeom>
        </p:spPr>
        <p:txBody>
          <a:bodyPr lIns="0" tIns="0" rIns="0" bIns="0" rtlCol="0" anchor="t">
            <a:spAutoFit/>
          </a:bodyPr>
          <a:lstStyle/>
          <a:p>
            <a:pPr algn="ctr">
              <a:lnSpc>
                <a:spcPts val="4320"/>
              </a:lnSpc>
            </a:pPr>
            <a:r>
              <a:rPr lang="en-US" sz="3600" b="1">
                <a:solidFill>
                  <a:srgbClr val="000000"/>
                </a:solidFill>
                <a:latin typeface="Roboto Bold"/>
                <a:ea typeface="Roboto Bold"/>
                <a:cs typeface="Roboto Bold"/>
                <a:sym typeface="Roboto Bold"/>
              </a:rPr>
              <a:t>Aperçu des données.</a:t>
            </a:r>
          </a:p>
        </p:txBody>
      </p:sp>
      <p:sp>
        <p:nvSpPr>
          <p:cNvPr id="30" name="TextBox 30"/>
          <p:cNvSpPr txBox="1"/>
          <p:nvPr/>
        </p:nvSpPr>
        <p:spPr>
          <a:xfrm>
            <a:off x="9390657" y="7678550"/>
            <a:ext cx="3699150" cy="1095375"/>
          </a:xfrm>
          <a:prstGeom prst="rect">
            <a:avLst/>
          </a:prstGeom>
        </p:spPr>
        <p:txBody>
          <a:bodyPr lIns="0" tIns="0" rIns="0" bIns="0" rtlCol="0" anchor="t">
            <a:spAutoFit/>
          </a:bodyPr>
          <a:lstStyle/>
          <a:p>
            <a:pPr algn="ctr">
              <a:lnSpc>
                <a:spcPts val="4320"/>
              </a:lnSpc>
            </a:pPr>
            <a:r>
              <a:rPr lang="en-US" sz="3600" b="1">
                <a:solidFill>
                  <a:srgbClr val="000000"/>
                </a:solidFill>
                <a:latin typeface="Roboto Bold"/>
                <a:ea typeface="Roboto Bold"/>
                <a:cs typeface="Roboto Bold"/>
                <a:sym typeface="Roboto Bold"/>
              </a:rPr>
              <a:t>Traitement des données.</a:t>
            </a:r>
          </a:p>
        </p:txBody>
      </p:sp>
      <p:sp>
        <p:nvSpPr>
          <p:cNvPr id="31" name="TextBox 31"/>
          <p:cNvSpPr txBox="1"/>
          <p:nvPr/>
        </p:nvSpPr>
        <p:spPr>
          <a:xfrm>
            <a:off x="14275314" y="4870308"/>
            <a:ext cx="1764750" cy="438150"/>
          </a:xfrm>
          <a:prstGeom prst="rect">
            <a:avLst/>
          </a:prstGeom>
        </p:spPr>
        <p:txBody>
          <a:bodyPr lIns="0" tIns="0" rIns="0" bIns="0" rtlCol="0" anchor="t">
            <a:spAutoFit/>
          </a:bodyPr>
          <a:lstStyle/>
          <a:p>
            <a:pPr algn="l">
              <a:lnSpc>
                <a:spcPts val="3359"/>
              </a:lnSpc>
            </a:pPr>
            <a:r>
              <a:rPr lang="en-US" sz="2799">
                <a:solidFill>
                  <a:srgbClr val="000000"/>
                </a:solidFill>
                <a:latin typeface="Roboto"/>
                <a:ea typeface="Roboto"/>
                <a:cs typeface="Roboto"/>
                <a:sym typeface="Roboto"/>
              </a:rPr>
              <a:t>Streamlit</a:t>
            </a:r>
          </a:p>
        </p:txBody>
      </p:sp>
      <p:sp>
        <p:nvSpPr>
          <p:cNvPr id="32" name="TextBox 32"/>
          <p:cNvSpPr txBox="1"/>
          <p:nvPr/>
        </p:nvSpPr>
        <p:spPr>
          <a:xfrm>
            <a:off x="17756454" y="967468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Open Sans"/>
                <a:ea typeface="Open Sans"/>
                <a:cs typeface="Open Sans"/>
                <a:sym typeface="Open Sans"/>
              </a:rPr>
              <a:t>3</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369365" y="-1471655"/>
            <a:ext cx="20806920" cy="13871280"/>
          </a:xfrm>
          <a:custGeom>
            <a:avLst/>
            <a:gdLst/>
            <a:ahLst/>
            <a:cxnLst/>
            <a:rect l="l" t="t" r="r" b="b"/>
            <a:pathLst>
              <a:path w="20806920" h="13871280">
                <a:moveTo>
                  <a:pt x="0" y="0"/>
                </a:moveTo>
                <a:lnTo>
                  <a:pt x="20806921" y="0"/>
                </a:lnTo>
                <a:lnTo>
                  <a:pt x="20806921" y="13871281"/>
                </a:lnTo>
                <a:lnTo>
                  <a:pt x="0" y="13871281"/>
                </a:lnTo>
                <a:lnTo>
                  <a:pt x="0" y="0"/>
                </a:lnTo>
                <a:close/>
              </a:path>
            </a:pathLst>
          </a:custGeom>
          <a:blipFill>
            <a:blip r:embed="rId2"/>
            <a:stretch>
              <a:fillRect/>
            </a:stretch>
          </a:blipFill>
        </p:spPr>
        <p:txBody>
          <a:bodyPr/>
          <a:lstStyle/>
          <a:p>
            <a:endParaRPr lang="fr-FR"/>
          </a:p>
        </p:txBody>
      </p:sp>
      <p:sp>
        <p:nvSpPr>
          <p:cNvPr id="3" name="TextBox 3"/>
          <p:cNvSpPr txBox="1"/>
          <p:nvPr/>
        </p:nvSpPr>
        <p:spPr>
          <a:xfrm>
            <a:off x="3754979" y="4274503"/>
            <a:ext cx="12015639" cy="1566544"/>
          </a:xfrm>
          <a:prstGeom prst="rect">
            <a:avLst/>
          </a:prstGeom>
        </p:spPr>
        <p:txBody>
          <a:bodyPr lIns="0" tIns="0" rIns="0" bIns="0" rtlCol="0" anchor="t">
            <a:spAutoFit/>
          </a:bodyPr>
          <a:lstStyle/>
          <a:p>
            <a:pPr algn="ctr">
              <a:lnSpc>
                <a:spcPts val="12880"/>
              </a:lnSpc>
            </a:pPr>
            <a:r>
              <a:rPr lang="en-US" sz="9200" b="1">
                <a:solidFill>
                  <a:srgbClr val="000000"/>
                </a:solidFill>
                <a:latin typeface="Open Sans Bold"/>
                <a:ea typeface="Open Sans Bold"/>
                <a:cs typeface="Open Sans Bold"/>
                <a:sym typeface="Open Sans Bold"/>
              </a:rPr>
              <a:t>Aperçu des données </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23208" y="2586440"/>
            <a:ext cx="17041583" cy="3940866"/>
          </a:xfrm>
          <a:custGeom>
            <a:avLst/>
            <a:gdLst/>
            <a:ahLst/>
            <a:cxnLst/>
            <a:rect l="l" t="t" r="r" b="b"/>
            <a:pathLst>
              <a:path w="17041583" h="3940866">
                <a:moveTo>
                  <a:pt x="0" y="0"/>
                </a:moveTo>
                <a:lnTo>
                  <a:pt x="17041584" y="0"/>
                </a:lnTo>
                <a:lnTo>
                  <a:pt x="17041584" y="3940866"/>
                </a:lnTo>
                <a:lnTo>
                  <a:pt x="0" y="3940866"/>
                </a:lnTo>
                <a:lnTo>
                  <a:pt x="0" y="0"/>
                </a:lnTo>
                <a:close/>
              </a:path>
            </a:pathLst>
          </a:custGeom>
          <a:blipFill>
            <a:blip r:embed="rId3"/>
            <a:stretch>
              <a:fillRect/>
            </a:stretch>
          </a:blipFill>
        </p:spPr>
        <p:txBody>
          <a:bodyPr/>
          <a:lstStyle/>
          <a:p>
            <a:endParaRPr lang="fr-FR"/>
          </a:p>
        </p:txBody>
      </p:sp>
      <p:sp>
        <p:nvSpPr>
          <p:cNvPr id="3" name="Freeform 3"/>
          <p:cNvSpPr/>
          <p:nvPr/>
        </p:nvSpPr>
        <p:spPr>
          <a:xfrm>
            <a:off x="13714893" y="6358782"/>
            <a:ext cx="3949898" cy="3928218"/>
          </a:xfrm>
          <a:custGeom>
            <a:avLst/>
            <a:gdLst/>
            <a:ahLst/>
            <a:cxnLst/>
            <a:rect l="l" t="t" r="r" b="b"/>
            <a:pathLst>
              <a:path w="3949898" h="3928218">
                <a:moveTo>
                  <a:pt x="0" y="0"/>
                </a:moveTo>
                <a:lnTo>
                  <a:pt x="3949899" y="0"/>
                </a:lnTo>
                <a:lnTo>
                  <a:pt x="3949899" y="3928218"/>
                </a:lnTo>
                <a:lnTo>
                  <a:pt x="0" y="3928218"/>
                </a:lnTo>
                <a:lnTo>
                  <a:pt x="0" y="0"/>
                </a:lnTo>
                <a:close/>
              </a:path>
            </a:pathLst>
          </a:custGeom>
          <a:blipFill>
            <a:blip r:embed="rId4"/>
            <a:stretch>
              <a:fillRect t="-3044"/>
            </a:stretch>
          </a:blipFill>
        </p:spPr>
        <p:txBody>
          <a:bodyPr/>
          <a:lstStyle/>
          <a:p>
            <a:endParaRPr lang="fr-FR"/>
          </a:p>
        </p:txBody>
      </p:sp>
      <p:grpSp>
        <p:nvGrpSpPr>
          <p:cNvPr id="4" name="Group 4"/>
          <p:cNvGrpSpPr/>
          <p:nvPr/>
        </p:nvGrpSpPr>
        <p:grpSpPr>
          <a:xfrm>
            <a:off x="-19050" y="0"/>
            <a:ext cx="2671895" cy="421200"/>
            <a:chOff x="0" y="0"/>
            <a:chExt cx="703709" cy="110933"/>
          </a:xfrm>
        </p:grpSpPr>
        <p:sp>
          <p:nvSpPr>
            <p:cNvPr id="5" name="Freeform 5"/>
            <p:cNvSpPr/>
            <p:nvPr/>
          </p:nvSpPr>
          <p:spPr>
            <a:xfrm>
              <a:off x="0" y="0"/>
              <a:ext cx="703709" cy="110933"/>
            </a:xfrm>
            <a:custGeom>
              <a:avLst/>
              <a:gdLst/>
              <a:ahLst/>
              <a:cxnLst/>
              <a:rect l="l" t="t" r="r" b="b"/>
              <a:pathLst>
                <a:path w="703709" h="110933">
                  <a:moveTo>
                    <a:pt x="0" y="0"/>
                  </a:moveTo>
                  <a:lnTo>
                    <a:pt x="703709" y="0"/>
                  </a:lnTo>
                  <a:lnTo>
                    <a:pt x="703709" y="110933"/>
                  </a:lnTo>
                  <a:lnTo>
                    <a:pt x="0" y="110933"/>
                  </a:lnTo>
                  <a:close/>
                </a:path>
              </a:pathLst>
            </a:custGeom>
            <a:solidFill>
              <a:srgbClr val="FFEB9C"/>
            </a:solidFill>
          </p:spPr>
          <p:txBody>
            <a:bodyPr/>
            <a:lstStyle/>
            <a:p>
              <a:endParaRPr lang="fr-FR"/>
            </a:p>
          </p:txBody>
        </p:sp>
        <p:sp>
          <p:nvSpPr>
            <p:cNvPr id="6" name="TextBox 6"/>
            <p:cNvSpPr txBox="1"/>
            <p:nvPr/>
          </p:nvSpPr>
          <p:spPr>
            <a:xfrm>
              <a:off x="0" y="-57150"/>
              <a:ext cx="703709" cy="168083"/>
            </a:xfrm>
            <a:prstGeom prst="rect">
              <a:avLst/>
            </a:prstGeom>
          </p:spPr>
          <p:txBody>
            <a:bodyPr lIns="50800" tIns="50800" rIns="50800" bIns="50800" rtlCol="0" anchor="ctr"/>
            <a:lstStyle/>
            <a:p>
              <a:pPr algn="ctr">
                <a:lnSpc>
                  <a:spcPts val="2800"/>
                </a:lnSpc>
              </a:pPr>
              <a:endParaRPr/>
            </a:p>
          </p:txBody>
        </p:sp>
      </p:grpSp>
      <p:sp>
        <p:nvSpPr>
          <p:cNvPr id="7" name="TextBox 7"/>
          <p:cNvSpPr txBox="1"/>
          <p:nvPr/>
        </p:nvSpPr>
        <p:spPr>
          <a:xfrm>
            <a:off x="1005825" y="305813"/>
            <a:ext cx="16276350" cy="866775"/>
          </a:xfrm>
          <a:prstGeom prst="rect">
            <a:avLst/>
          </a:prstGeom>
        </p:spPr>
        <p:txBody>
          <a:bodyPr lIns="0" tIns="0" rIns="0" bIns="0" rtlCol="0" anchor="t">
            <a:spAutoFit/>
          </a:bodyPr>
          <a:lstStyle/>
          <a:p>
            <a:pPr algn="ctr">
              <a:lnSpc>
                <a:spcPts val="6719"/>
              </a:lnSpc>
            </a:pPr>
            <a:r>
              <a:rPr lang="en-US" sz="5599" b="1">
                <a:solidFill>
                  <a:srgbClr val="000000"/>
                </a:solidFill>
                <a:latin typeface="Roboto Bold"/>
                <a:ea typeface="Roboto Bold"/>
                <a:cs typeface="Roboto Bold"/>
                <a:sym typeface="Roboto Bold"/>
              </a:rPr>
              <a:t>Présentation des données</a:t>
            </a:r>
          </a:p>
        </p:txBody>
      </p:sp>
      <p:sp>
        <p:nvSpPr>
          <p:cNvPr id="8" name="TextBox 8"/>
          <p:cNvSpPr txBox="1"/>
          <p:nvPr/>
        </p:nvSpPr>
        <p:spPr>
          <a:xfrm>
            <a:off x="1028700" y="1612574"/>
            <a:ext cx="17259300" cy="742950"/>
          </a:xfrm>
          <a:prstGeom prst="rect">
            <a:avLst/>
          </a:prstGeom>
        </p:spPr>
        <p:txBody>
          <a:bodyPr lIns="0" tIns="0" rIns="0" bIns="0" rtlCol="0" anchor="t">
            <a:spAutoFit/>
          </a:bodyPr>
          <a:lstStyle/>
          <a:p>
            <a:pPr algn="l">
              <a:lnSpc>
                <a:spcPts val="2999"/>
              </a:lnSpc>
              <a:spcBef>
                <a:spcPct val="0"/>
              </a:spcBef>
            </a:pPr>
            <a:r>
              <a:rPr lang="en-US" sz="2499" b="1">
                <a:solidFill>
                  <a:srgbClr val="000000"/>
                </a:solidFill>
                <a:latin typeface="Roboto Bold"/>
                <a:ea typeface="Roboto Bold"/>
                <a:cs typeface="Roboto Bold"/>
                <a:sym typeface="Roboto Bold"/>
              </a:rPr>
              <a:t>Chaque ligne représente un client, et chaque colonne contient les attributs du client décrits dans la colonne "Méta-données".</a:t>
            </a:r>
          </a:p>
        </p:txBody>
      </p:sp>
      <p:sp>
        <p:nvSpPr>
          <p:cNvPr id="9" name="TextBox 9"/>
          <p:cNvSpPr txBox="1"/>
          <p:nvPr/>
        </p:nvSpPr>
        <p:spPr>
          <a:xfrm>
            <a:off x="623208" y="6446466"/>
            <a:ext cx="8289429" cy="3086100"/>
          </a:xfrm>
          <a:prstGeom prst="rect">
            <a:avLst/>
          </a:prstGeom>
        </p:spPr>
        <p:txBody>
          <a:bodyPr lIns="0" tIns="0" rIns="0" bIns="0" rtlCol="0" anchor="t">
            <a:spAutoFit/>
          </a:bodyPr>
          <a:lstStyle/>
          <a:p>
            <a:pPr algn="l">
              <a:lnSpc>
                <a:spcPts val="6000"/>
              </a:lnSpc>
            </a:pPr>
            <a:r>
              <a:rPr lang="en-US" sz="3000" b="1">
                <a:solidFill>
                  <a:srgbClr val="EA4827"/>
                </a:solidFill>
                <a:latin typeface="Roboto Bold"/>
                <a:ea typeface="Roboto Bold"/>
                <a:cs typeface="Roboto Bold"/>
                <a:sym typeface="Roboto Bold"/>
              </a:rPr>
              <a:t>Données utilisées pour analyser le Churn Client :</a:t>
            </a:r>
          </a:p>
          <a:p>
            <a:pPr marL="647700" lvl="1" indent="-323850" algn="l">
              <a:lnSpc>
                <a:spcPts val="4500"/>
              </a:lnSpc>
              <a:buFont typeface="Arial"/>
              <a:buChar char="•"/>
            </a:pPr>
            <a:r>
              <a:rPr lang="en-US" sz="3000">
                <a:solidFill>
                  <a:srgbClr val="000000"/>
                </a:solidFill>
                <a:latin typeface="Roboto"/>
                <a:ea typeface="Roboto"/>
                <a:cs typeface="Roboto"/>
                <a:sym typeface="Roboto"/>
              </a:rPr>
              <a:t>Historique du Churn;</a:t>
            </a:r>
          </a:p>
          <a:p>
            <a:pPr marL="647700" lvl="1" indent="-323850" algn="l">
              <a:lnSpc>
                <a:spcPts val="4500"/>
              </a:lnSpc>
              <a:buFont typeface="Arial"/>
              <a:buChar char="•"/>
            </a:pPr>
            <a:r>
              <a:rPr lang="en-US" sz="3000">
                <a:solidFill>
                  <a:srgbClr val="000000"/>
                </a:solidFill>
                <a:latin typeface="Roboto"/>
                <a:ea typeface="Roboto"/>
                <a:cs typeface="Roboto"/>
                <a:sym typeface="Roboto"/>
              </a:rPr>
              <a:t>Services souscrits;</a:t>
            </a:r>
          </a:p>
          <a:p>
            <a:pPr marL="647700" lvl="1" indent="-323850" algn="l">
              <a:lnSpc>
                <a:spcPts val="4500"/>
              </a:lnSpc>
              <a:buFont typeface="Arial"/>
              <a:buChar char="•"/>
            </a:pPr>
            <a:r>
              <a:rPr lang="en-US" sz="3000">
                <a:solidFill>
                  <a:srgbClr val="000000"/>
                </a:solidFill>
                <a:latin typeface="Roboto"/>
                <a:ea typeface="Roboto"/>
                <a:cs typeface="Roboto"/>
                <a:sym typeface="Roboto"/>
              </a:rPr>
              <a:t>Informations du compte;</a:t>
            </a:r>
          </a:p>
          <a:p>
            <a:pPr marL="647700" lvl="1" indent="-323850" algn="l">
              <a:lnSpc>
                <a:spcPts val="4500"/>
              </a:lnSpc>
              <a:buFont typeface="Arial"/>
              <a:buChar char="•"/>
            </a:pPr>
            <a:r>
              <a:rPr lang="en-US" sz="3000">
                <a:solidFill>
                  <a:srgbClr val="000000"/>
                </a:solidFill>
                <a:latin typeface="Roboto"/>
                <a:ea typeface="Roboto"/>
                <a:cs typeface="Roboto"/>
                <a:sym typeface="Roboto"/>
              </a:rPr>
              <a:t>Données démographiques.</a:t>
            </a:r>
          </a:p>
        </p:txBody>
      </p:sp>
      <p:sp>
        <p:nvSpPr>
          <p:cNvPr id="10" name="TextBox 10"/>
          <p:cNvSpPr txBox="1"/>
          <p:nvPr/>
        </p:nvSpPr>
        <p:spPr>
          <a:xfrm>
            <a:off x="308000" y="66455"/>
            <a:ext cx="1612850" cy="250190"/>
          </a:xfrm>
          <a:prstGeom prst="rect">
            <a:avLst/>
          </a:prstGeom>
        </p:spPr>
        <p:txBody>
          <a:bodyPr lIns="0" tIns="0" rIns="0" bIns="0" rtlCol="0" anchor="t">
            <a:spAutoFit/>
          </a:bodyPr>
          <a:lstStyle/>
          <a:p>
            <a:pPr algn="ctr">
              <a:lnSpc>
                <a:spcPts val="1959"/>
              </a:lnSpc>
            </a:pPr>
            <a:r>
              <a:rPr lang="en-US" sz="1399">
                <a:solidFill>
                  <a:srgbClr val="000000"/>
                </a:solidFill>
                <a:latin typeface="Roboto"/>
                <a:ea typeface="Roboto"/>
                <a:cs typeface="Roboto"/>
                <a:sym typeface="Roboto"/>
              </a:rPr>
              <a:t>Aperçu des données</a:t>
            </a:r>
          </a:p>
        </p:txBody>
      </p:sp>
      <p:sp>
        <p:nvSpPr>
          <p:cNvPr id="11" name="TextBox 11"/>
          <p:cNvSpPr txBox="1"/>
          <p:nvPr/>
        </p:nvSpPr>
        <p:spPr>
          <a:xfrm>
            <a:off x="17889028" y="9937750"/>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Open Sans"/>
                <a:ea typeface="Open Sans"/>
                <a:cs typeface="Open Sans"/>
                <a:sym typeface="Open Sans"/>
              </a:rPr>
              <a:t>5</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2477349"/>
            <a:ext cx="8826554" cy="4148480"/>
          </a:xfrm>
          <a:custGeom>
            <a:avLst/>
            <a:gdLst/>
            <a:ahLst/>
            <a:cxnLst/>
            <a:rect l="l" t="t" r="r" b="b"/>
            <a:pathLst>
              <a:path w="8826554" h="4148480">
                <a:moveTo>
                  <a:pt x="0" y="0"/>
                </a:moveTo>
                <a:lnTo>
                  <a:pt x="8826554" y="0"/>
                </a:lnTo>
                <a:lnTo>
                  <a:pt x="8826554" y="4148481"/>
                </a:lnTo>
                <a:lnTo>
                  <a:pt x="0" y="4148481"/>
                </a:lnTo>
                <a:lnTo>
                  <a:pt x="0" y="0"/>
                </a:lnTo>
                <a:close/>
              </a:path>
            </a:pathLst>
          </a:custGeom>
          <a:blipFill>
            <a:blip r:embed="rId2"/>
            <a:stretch>
              <a:fillRect/>
            </a:stretch>
          </a:blipFill>
        </p:spPr>
        <p:txBody>
          <a:bodyPr/>
          <a:lstStyle/>
          <a:p>
            <a:endParaRPr lang="fr-FR"/>
          </a:p>
        </p:txBody>
      </p:sp>
      <p:sp>
        <p:nvSpPr>
          <p:cNvPr id="3" name="Freeform 3"/>
          <p:cNvSpPr/>
          <p:nvPr/>
        </p:nvSpPr>
        <p:spPr>
          <a:xfrm>
            <a:off x="9911347" y="2075804"/>
            <a:ext cx="3013240" cy="5414881"/>
          </a:xfrm>
          <a:custGeom>
            <a:avLst/>
            <a:gdLst/>
            <a:ahLst/>
            <a:cxnLst/>
            <a:rect l="l" t="t" r="r" b="b"/>
            <a:pathLst>
              <a:path w="3013240" h="5414881">
                <a:moveTo>
                  <a:pt x="0" y="0"/>
                </a:moveTo>
                <a:lnTo>
                  <a:pt x="3013240" y="0"/>
                </a:lnTo>
                <a:lnTo>
                  <a:pt x="3013240" y="5414881"/>
                </a:lnTo>
                <a:lnTo>
                  <a:pt x="0" y="5414881"/>
                </a:lnTo>
                <a:lnTo>
                  <a:pt x="0" y="0"/>
                </a:lnTo>
                <a:close/>
              </a:path>
            </a:pathLst>
          </a:custGeom>
          <a:blipFill>
            <a:blip r:embed="rId3"/>
            <a:stretch>
              <a:fillRect/>
            </a:stretch>
          </a:blipFill>
        </p:spPr>
        <p:txBody>
          <a:bodyPr/>
          <a:lstStyle/>
          <a:p>
            <a:endParaRPr lang="fr-FR"/>
          </a:p>
        </p:txBody>
      </p:sp>
      <p:sp>
        <p:nvSpPr>
          <p:cNvPr id="4" name="Freeform 4"/>
          <p:cNvSpPr/>
          <p:nvPr/>
        </p:nvSpPr>
        <p:spPr>
          <a:xfrm>
            <a:off x="14524475" y="2065383"/>
            <a:ext cx="2734825" cy="5425302"/>
          </a:xfrm>
          <a:custGeom>
            <a:avLst/>
            <a:gdLst/>
            <a:ahLst/>
            <a:cxnLst/>
            <a:rect l="l" t="t" r="r" b="b"/>
            <a:pathLst>
              <a:path w="2734825" h="5425302">
                <a:moveTo>
                  <a:pt x="0" y="0"/>
                </a:moveTo>
                <a:lnTo>
                  <a:pt x="2734825" y="0"/>
                </a:lnTo>
                <a:lnTo>
                  <a:pt x="2734825" y="5425302"/>
                </a:lnTo>
                <a:lnTo>
                  <a:pt x="0" y="5425302"/>
                </a:lnTo>
                <a:lnTo>
                  <a:pt x="0" y="0"/>
                </a:lnTo>
                <a:close/>
              </a:path>
            </a:pathLst>
          </a:custGeom>
          <a:blipFill>
            <a:blip r:embed="rId4"/>
            <a:stretch>
              <a:fillRect/>
            </a:stretch>
          </a:blipFill>
        </p:spPr>
        <p:txBody>
          <a:bodyPr/>
          <a:lstStyle/>
          <a:p>
            <a:endParaRPr lang="fr-FR"/>
          </a:p>
        </p:txBody>
      </p:sp>
      <p:sp>
        <p:nvSpPr>
          <p:cNvPr id="5" name="Freeform 5"/>
          <p:cNvSpPr/>
          <p:nvPr/>
        </p:nvSpPr>
        <p:spPr>
          <a:xfrm rot="-4705188">
            <a:off x="13435063" y="6658430"/>
            <a:ext cx="746167" cy="2230390"/>
          </a:xfrm>
          <a:custGeom>
            <a:avLst/>
            <a:gdLst/>
            <a:ahLst/>
            <a:cxnLst/>
            <a:rect l="l" t="t" r="r" b="b"/>
            <a:pathLst>
              <a:path w="746167" h="2230390">
                <a:moveTo>
                  <a:pt x="0" y="0"/>
                </a:moveTo>
                <a:lnTo>
                  <a:pt x="746167" y="0"/>
                </a:lnTo>
                <a:lnTo>
                  <a:pt x="746167" y="2230390"/>
                </a:lnTo>
                <a:lnTo>
                  <a:pt x="0" y="223039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fr-FR"/>
          </a:p>
        </p:txBody>
      </p:sp>
      <p:pic>
        <p:nvPicPr>
          <p:cNvPr id="6" name="Picture 6"/>
          <p:cNvPicPr>
            <a:picLocks noChangeAspect="1"/>
          </p:cNvPicPr>
          <p:nvPr/>
        </p:nvPicPr>
        <p:blipFill>
          <a:blip r:embed="rId7"/>
          <a:srcRect/>
          <a:stretch>
            <a:fillRect/>
          </a:stretch>
        </p:blipFill>
        <p:spPr>
          <a:xfrm>
            <a:off x="12145658" y="6606780"/>
            <a:ext cx="559143" cy="338281"/>
          </a:xfrm>
          <a:prstGeom prst="rect">
            <a:avLst/>
          </a:prstGeom>
        </p:spPr>
      </p:pic>
      <p:pic>
        <p:nvPicPr>
          <p:cNvPr id="7" name="Picture 7"/>
          <p:cNvPicPr>
            <a:picLocks noChangeAspect="1"/>
          </p:cNvPicPr>
          <p:nvPr/>
        </p:nvPicPr>
        <p:blipFill>
          <a:blip r:embed="rId7"/>
          <a:srcRect/>
          <a:stretch>
            <a:fillRect/>
          </a:stretch>
        </p:blipFill>
        <p:spPr>
          <a:xfrm>
            <a:off x="16683129" y="6578205"/>
            <a:ext cx="559143" cy="338281"/>
          </a:xfrm>
          <a:prstGeom prst="rect">
            <a:avLst/>
          </a:prstGeom>
        </p:spPr>
      </p:pic>
      <p:grpSp>
        <p:nvGrpSpPr>
          <p:cNvPr id="8" name="Group 8"/>
          <p:cNvGrpSpPr/>
          <p:nvPr/>
        </p:nvGrpSpPr>
        <p:grpSpPr>
          <a:xfrm>
            <a:off x="9130598" y="4742100"/>
            <a:ext cx="133200" cy="802800"/>
            <a:chOff x="0" y="0"/>
            <a:chExt cx="177600" cy="1070400"/>
          </a:xfrm>
        </p:grpSpPr>
        <p:sp>
          <p:nvSpPr>
            <p:cNvPr id="9" name="Freeform 9"/>
            <p:cNvSpPr/>
            <p:nvPr/>
          </p:nvSpPr>
          <p:spPr>
            <a:xfrm>
              <a:off x="0" y="0"/>
              <a:ext cx="177546" cy="1070356"/>
            </a:xfrm>
            <a:custGeom>
              <a:avLst/>
              <a:gdLst/>
              <a:ahLst/>
              <a:cxnLst/>
              <a:rect l="l" t="t" r="r" b="b"/>
              <a:pathLst>
                <a:path w="177546" h="1070356">
                  <a:moveTo>
                    <a:pt x="0" y="88773"/>
                  </a:moveTo>
                  <a:cubicBezTo>
                    <a:pt x="0" y="39751"/>
                    <a:pt x="39751" y="0"/>
                    <a:pt x="88773" y="0"/>
                  </a:cubicBezTo>
                  <a:cubicBezTo>
                    <a:pt x="137795" y="0"/>
                    <a:pt x="177546" y="39751"/>
                    <a:pt x="177546" y="88773"/>
                  </a:cubicBezTo>
                  <a:lnTo>
                    <a:pt x="177546" y="981583"/>
                  </a:lnTo>
                  <a:cubicBezTo>
                    <a:pt x="177546" y="1030605"/>
                    <a:pt x="137795" y="1070356"/>
                    <a:pt x="88773" y="1070356"/>
                  </a:cubicBezTo>
                  <a:cubicBezTo>
                    <a:pt x="39751" y="1070356"/>
                    <a:pt x="0" y="1030605"/>
                    <a:pt x="0" y="981583"/>
                  </a:cubicBezTo>
                  <a:close/>
                </a:path>
              </a:pathLst>
            </a:custGeom>
            <a:solidFill>
              <a:srgbClr val="EA4827"/>
            </a:solidFill>
          </p:spPr>
          <p:txBody>
            <a:bodyPr/>
            <a:lstStyle/>
            <a:p>
              <a:endParaRPr lang="fr-FR"/>
            </a:p>
          </p:txBody>
        </p:sp>
      </p:grpSp>
      <p:sp>
        <p:nvSpPr>
          <p:cNvPr id="10" name="TextBox 10"/>
          <p:cNvSpPr txBox="1"/>
          <p:nvPr/>
        </p:nvSpPr>
        <p:spPr>
          <a:xfrm>
            <a:off x="1005825" y="305813"/>
            <a:ext cx="16276350" cy="866775"/>
          </a:xfrm>
          <a:prstGeom prst="rect">
            <a:avLst/>
          </a:prstGeom>
        </p:spPr>
        <p:txBody>
          <a:bodyPr lIns="0" tIns="0" rIns="0" bIns="0" rtlCol="0" anchor="t">
            <a:spAutoFit/>
          </a:bodyPr>
          <a:lstStyle/>
          <a:p>
            <a:pPr algn="ctr">
              <a:lnSpc>
                <a:spcPts val="6719"/>
              </a:lnSpc>
            </a:pPr>
            <a:r>
              <a:rPr lang="en-US" sz="5599" b="1">
                <a:solidFill>
                  <a:srgbClr val="000000"/>
                </a:solidFill>
                <a:latin typeface="Roboto Bold"/>
                <a:ea typeface="Roboto Bold"/>
                <a:cs typeface="Roboto Bold"/>
                <a:sym typeface="Roboto Bold"/>
              </a:rPr>
              <a:t>Détection &amp; Nettoyage</a:t>
            </a:r>
          </a:p>
        </p:txBody>
      </p:sp>
      <p:grpSp>
        <p:nvGrpSpPr>
          <p:cNvPr id="11" name="Group 11"/>
          <p:cNvGrpSpPr/>
          <p:nvPr/>
        </p:nvGrpSpPr>
        <p:grpSpPr>
          <a:xfrm>
            <a:off x="-19050" y="0"/>
            <a:ext cx="2671895" cy="421200"/>
            <a:chOff x="0" y="0"/>
            <a:chExt cx="703709" cy="110933"/>
          </a:xfrm>
        </p:grpSpPr>
        <p:sp>
          <p:nvSpPr>
            <p:cNvPr id="12" name="Freeform 12"/>
            <p:cNvSpPr/>
            <p:nvPr/>
          </p:nvSpPr>
          <p:spPr>
            <a:xfrm>
              <a:off x="0" y="0"/>
              <a:ext cx="703709" cy="110933"/>
            </a:xfrm>
            <a:custGeom>
              <a:avLst/>
              <a:gdLst/>
              <a:ahLst/>
              <a:cxnLst/>
              <a:rect l="l" t="t" r="r" b="b"/>
              <a:pathLst>
                <a:path w="703709" h="110933">
                  <a:moveTo>
                    <a:pt x="0" y="0"/>
                  </a:moveTo>
                  <a:lnTo>
                    <a:pt x="703709" y="0"/>
                  </a:lnTo>
                  <a:lnTo>
                    <a:pt x="703709" y="110933"/>
                  </a:lnTo>
                  <a:lnTo>
                    <a:pt x="0" y="110933"/>
                  </a:lnTo>
                  <a:close/>
                </a:path>
              </a:pathLst>
            </a:custGeom>
            <a:solidFill>
              <a:srgbClr val="FFEB9C"/>
            </a:solidFill>
          </p:spPr>
          <p:txBody>
            <a:bodyPr/>
            <a:lstStyle/>
            <a:p>
              <a:endParaRPr lang="fr-FR"/>
            </a:p>
          </p:txBody>
        </p:sp>
        <p:sp>
          <p:nvSpPr>
            <p:cNvPr id="13" name="TextBox 13"/>
            <p:cNvSpPr txBox="1"/>
            <p:nvPr/>
          </p:nvSpPr>
          <p:spPr>
            <a:xfrm>
              <a:off x="0" y="-57150"/>
              <a:ext cx="703709" cy="168083"/>
            </a:xfrm>
            <a:prstGeom prst="rect">
              <a:avLst/>
            </a:prstGeom>
          </p:spPr>
          <p:txBody>
            <a:bodyPr lIns="50800" tIns="50800" rIns="50800" bIns="50800" rtlCol="0" anchor="ctr"/>
            <a:lstStyle/>
            <a:p>
              <a:pPr algn="ctr">
                <a:lnSpc>
                  <a:spcPts val="2800"/>
                </a:lnSpc>
              </a:pPr>
              <a:endParaRPr/>
            </a:p>
          </p:txBody>
        </p:sp>
      </p:grpSp>
      <p:sp>
        <p:nvSpPr>
          <p:cNvPr id="14" name="TextBox 14"/>
          <p:cNvSpPr txBox="1"/>
          <p:nvPr/>
        </p:nvSpPr>
        <p:spPr>
          <a:xfrm>
            <a:off x="247305" y="6992575"/>
            <a:ext cx="7341677" cy="1543050"/>
          </a:xfrm>
          <a:prstGeom prst="rect">
            <a:avLst/>
          </a:prstGeom>
        </p:spPr>
        <p:txBody>
          <a:bodyPr lIns="0" tIns="0" rIns="0" bIns="0" rtlCol="0" anchor="t">
            <a:spAutoFit/>
          </a:bodyPr>
          <a:lstStyle/>
          <a:p>
            <a:pPr algn="l">
              <a:lnSpc>
                <a:spcPts val="2400"/>
              </a:lnSpc>
              <a:spcBef>
                <a:spcPct val="0"/>
              </a:spcBef>
            </a:pPr>
            <a:r>
              <a:rPr lang="en-US" sz="2000">
                <a:solidFill>
                  <a:srgbClr val="000000"/>
                </a:solidFill>
                <a:latin typeface="Roboto"/>
                <a:ea typeface="Roboto"/>
                <a:cs typeface="Roboto"/>
                <a:sym typeface="Roboto"/>
              </a:rPr>
              <a:t>En utilisant cette matrice, nous pouvons rapidement identifier le schéma des valeurs manquantes dans le jeu de données.</a:t>
            </a:r>
          </a:p>
          <a:p>
            <a:pPr algn="l">
              <a:lnSpc>
                <a:spcPts val="2400"/>
              </a:lnSpc>
              <a:spcBef>
                <a:spcPct val="0"/>
              </a:spcBef>
            </a:pPr>
            <a:r>
              <a:rPr lang="en-US" sz="2000">
                <a:solidFill>
                  <a:srgbClr val="000000"/>
                </a:solidFill>
                <a:latin typeface="Roboto"/>
                <a:ea typeface="Roboto"/>
                <a:cs typeface="Roboto"/>
                <a:sym typeface="Roboto"/>
              </a:rPr>
              <a:t>D’après la visualisation ci-dessus, nous pouvons observer qu’aucun schéma particulier ne se démarque. En fait, il n’y a aucune donnée manquante.</a:t>
            </a:r>
          </a:p>
        </p:txBody>
      </p:sp>
      <p:sp>
        <p:nvSpPr>
          <p:cNvPr id="15" name="TextBox 15"/>
          <p:cNvSpPr txBox="1"/>
          <p:nvPr/>
        </p:nvSpPr>
        <p:spPr>
          <a:xfrm>
            <a:off x="2741434" y="6530580"/>
            <a:ext cx="2353419" cy="422275"/>
          </a:xfrm>
          <a:prstGeom prst="rect">
            <a:avLst/>
          </a:prstGeom>
        </p:spPr>
        <p:txBody>
          <a:bodyPr lIns="0" tIns="0" rIns="0" bIns="0" rtlCol="0" anchor="t">
            <a:spAutoFit/>
          </a:bodyPr>
          <a:lstStyle/>
          <a:p>
            <a:pPr algn="ctr">
              <a:lnSpc>
                <a:spcPts val="3499"/>
              </a:lnSpc>
            </a:pPr>
            <a:r>
              <a:rPr lang="en-US" sz="2499">
                <a:solidFill>
                  <a:srgbClr val="8027EA"/>
                </a:solidFill>
                <a:latin typeface="Roboto"/>
                <a:ea typeface="Roboto"/>
                <a:cs typeface="Roboto"/>
                <a:sym typeface="Roboto"/>
              </a:rPr>
              <a:t>msno.matrix(df);</a:t>
            </a:r>
          </a:p>
        </p:txBody>
      </p:sp>
      <p:sp>
        <p:nvSpPr>
          <p:cNvPr id="16" name="TextBox 16"/>
          <p:cNvSpPr txBox="1"/>
          <p:nvPr/>
        </p:nvSpPr>
        <p:spPr>
          <a:xfrm>
            <a:off x="10638255" y="8213725"/>
            <a:ext cx="6324445" cy="1063625"/>
          </a:xfrm>
          <a:prstGeom prst="rect">
            <a:avLst/>
          </a:prstGeom>
        </p:spPr>
        <p:txBody>
          <a:bodyPr lIns="0" tIns="0" rIns="0" bIns="0" rtlCol="0" anchor="t">
            <a:spAutoFit/>
          </a:bodyPr>
          <a:lstStyle/>
          <a:p>
            <a:pPr algn="just">
              <a:lnSpc>
                <a:spcPts val="2800"/>
              </a:lnSpc>
              <a:spcBef>
                <a:spcPct val="0"/>
              </a:spcBef>
            </a:pPr>
            <a:r>
              <a:rPr lang="en-US" sz="2000">
                <a:solidFill>
                  <a:srgbClr val="000000"/>
                </a:solidFill>
                <a:latin typeface="Roboto"/>
                <a:ea typeface="Roboto"/>
                <a:cs typeface="Roboto"/>
                <a:sym typeface="Roboto"/>
              </a:rPr>
              <a:t>Pour résoudre le problème des valeurs manquantes dans la colonne TotalCharges, j'ai décidé de les remplir avec la moyenne des valeurs de TotalCharges.</a:t>
            </a:r>
          </a:p>
        </p:txBody>
      </p:sp>
      <p:sp>
        <p:nvSpPr>
          <p:cNvPr id="17" name="TextBox 17"/>
          <p:cNvSpPr txBox="1"/>
          <p:nvPr/>
        </p:nvSpPr>
        <p:spPr>
          <a:xfrm>
            <a:off x="11945412" y="9267825"/>
            <a:ext cx="3946475" cy="711200"/>
          </a:xfrm>
          <a:prstGeom prst="rect">
            <a:avLst/>
          </a:prstGeom>
        </p:spPr>
        <p:txBody>
          <a:bodyPr lIns="0" tIns="0" rIns="0" bIns="0" rtlCol="0" anchor="t">
            <a:spAutoFit/>
          </a:bodyPr>
          <a:lstStyle/>
          <a:p>
            <a:pPr algn="ctr">
              <a:lnSpc>
                <a:spcPts val="2800"/>
              </a:lnSpc>
              <a:spcBef>
                <a:spcPct val="0"/>
              </a:spcBef>
            </a:pPr>
            <a:r>
              <a:rPr lang="en-US" sz="2000">
                <a:solidFill>
                  <a:srgbClr val="8027EA"/>
                </a:solidFill>
                <a:latin typeface="Roboto"/>
                <a:ea typeface="Roboto"/>
                <a:cs typeface="Roboto"/>
                <a:sym typeface="Roboto"/>
              </a:rPr>
              <a:t>df.fillna(df["TotalCharges"].mean())</a:t>
            </a:r>
          </a:p>
          <a:p>
            <a:pPr algn="ctr">
              <a:lnSpc>
                <a:spcPts val="2800"/>
              </a:lnSpc>
              <a:spcBef>
                <a:spcPct val="0"/>
              </a:spcBef>
            </a:pPr>
            <a:r>
              <a:rPr lang="en-US" sz="2000">
                <a:solidFill>
                  <a:srgbClr val="8027EA"/>
                </a:solidFill>
                <a:latin typeface="Roboto"/>
                <a:ea typeface="Roboto"/>
                <a:cs typeface="Roboto"/>
                <a:sym typeface="Roboto"/>
              </a:rPr>
              <a:t>df.isnull().sum()</a:t>
            </a:r>
          </a:p>
        </p:txBody>
      </p:sp>
      <p:sp>
        <p:nvSpPr>
          <p:cNvPr id="18" name="TextBox 18"/>
          <p:cNvSpPr txBox="1"/>
          <p:nvPr/>
        </p:nvSpPr>
        <p:spPr>
          <a:xfrm>
            <a:off x="308000" y="66455"/>
            <a:ext cx="1612850" cy="250190"/>
          </a:xfrm>
          <a:prstGeom prst="rect">
            <a:avLst/>
          </a:prstGeom>
        </p:spPr>
        <p:txBody>
          <a:bodyPr lIns="0" tIns="0" rIns="0" bIns="0" rtlCol="0" anchor="t">
            <a:spAutoFit/>
          </a:bodyPr>
          <a:lstStyle/>
          <a:p>
            <a:pPr algn="ctr">
              <a:lnSpc>
                <a:spcPts val="1959"/>
              </a:lnSpc>
            </a:pPr>
            <a:r>
              <a:rPr lang="en-US" sz="1399">
                <a:solidFill>
                  <a:srgbClr val="000000"/>
                </a:solidFill>
                <a:latin typeface="Roboto"/>
                <a:ea typeface="Roboto"/>
                <a:cs typeface="Roboto"/>
                <a:sym typeface="Roboto"/>
              </a:rPr>
              <a:t>Aperçu des données</a:t>
            </a:r>
          </a:p>
        </p:txBody>
      </p:sp>
      <p:sp>
        <p:nvSpPr>
          <p:cNvPr id="19" name="TextBox 19"/>
          <p:cNvSpPr txBox="1"/>
          <p:nvPr/>
        </p:nvSpPr>
        <p:spPr>
          <a:xfrm>
            <a:off x="17789597" y="96297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Open Sans"/>
                <a:ea typeface="Open Sans"/>
                <a:cs typeface="Open Sans"/>
                <a:sym typeface="Open Sans"/>
              </a:rPr>
              <a:t>6</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918096" cy="12533239"/>
          </a:xfrm>
          <a:custGeom>
            <a:avLst/>
            <a:gdLst/>
            <a:ahLst/>
            <a:cxnLst/>
            <a:rect l="l" t="t" r="r" b="b"/>
            <a:pathLst>
              <a:path w="18918096" h="12533239">
                <a:moveTo>
                  <a:pt x="0" y="0"/>
                </a:moveTo>
                <a:lnTo>
                  <a:pt x="18918096" y="0"/>
                </a:lnTo>
                <a:lnTo>
                  <a:pt x="18918096" y="12533239"/>
                </a:lnTo>
                <a:lnTo>
                  <a:pt x="0" y="12533239"/>
                </a:lnTo>
                <a:lnTo>
                  <a:pt x="0" y="0"/>
                </a:lnTo>
                <a:close/>
              </a:path>
            </a:pathLst>
          </a:custGeom>
          <a:blipFill>
            <a:blip r:embed="rId2"/>
            <a:stretch>
              <a:fillRect/>
            </a:stretch>
          </a:blipFill>
        </p:spPr>
        <p:txBody>
          <a:bodyPr/>
          <a:lstStyle/>
          <a:p>
            <a:endParaRPr lang="fr-FR"/>
          </a:p>
        </p:txBody>
      </p:sp>
      <p:sp>
        <p:nvSpPr>
          <p:cNvPr id="3" name="TextBox 3"/>
          <p:cNvSpPr txBox="1"/>
          <p:nvPr/>
        </p:nvSpPr>
        <p:spPr>
          <a:xfrm>
            <a:off x="3406804" y="3805071"/>
            <a:ext cx="12104489" cy="1566544"/>
          </a:xfrm>
          <a:prstGeom prst="rect">
            <a:avLst/>
          </a:prstGeom>
        </p:spPr>
        <p:txBody>
          <a:bodyPr lIns="0" tIns="0" rIns="0" bIns="0" rtlCol="0" anchor="t">
            <a:spAutoFit/>
          </a:bodyPr>
          <a:lstStyle/>
          <a:p>
            <a:pPr algn="ctr">
              <a:lnSpc>
                <a:spcPts val="12880"/>
              </a:lnSpc>
            </a:pPr>
            <a:r>
              <a:rPr lang="en-US" sz="9200" b="1">
                <a:solidFill>
                  <a:srgbClr val="000000"/>
                </a:solidFill>
                <a:latin typeface="Open Sans Bold"/>
                <a:ea typeface="Open Sans Bold"/>
                <a:cs typeface="Open Sans Bold"/>
                <a:sym typeface="Open Sans Bold"/>
              </a:rPr>
              <a:t>Analyse exploratoire</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957470" y="2801801"/>
            <a:ext cx="7639200" cy="5984926"/>
            <a:chOff x="0" y="0"/>
            <a:chExt cx="10185600" cy="7979902"/>
          </a:xfrm>
        </p:grpSpPr>
        <p:sp>
          <p:nvSpPr>
            <p:cNvPr id="3" name="Freeform 3"/>
            <p:cNvSpPr/>
            <p:nvPr/>
          </p:nvSpPr>
          <p:spPr>
            <a:xfrm>
              <a:off x="0" y="0"/>
              <a:ext cx="10185527" cy="7979956"/>
            </a:xfrm>
            <a:custGeom>
              <a:avLst/>
              <a:gdLst/>
              <a:ahLst/>
              <a:cxnLst/>
              <a:rect l="l" t="t" r="r" b="b"/>
              <a:pathLst>
                <a:path w="10185527" h="7979956">
                  <a:moveTo>
                    <a:pt x="0" y="1329994"/>
                  </a:moveTo>
                  <a:cubicBezTo>
                    <a:pt x="0" y="595509"/>
                    <a:pt x="509905" y="0"/>
                    <a:pt x="1138809" y="0"/>
                  </a:cubicBezTo>
                  <a:lnTo>
                    <a:pt x="9046718" y="0"/>
                  </a:lnTo>
                  <a:cubicBezTo>
                    <a:pt x="9675623" y="0"/>
                    <a:pt x="10185527" y="595509"/>
                    <a:pt x="10185527" y="1329994"/>
                  </a:cubicBezTo>
                  <a:lnTo>
                    <a:pt x="10185527" y="6649822"/>
                  </a:lnTo>
                  <a:cubicBezTo>
                    <a:pt x="10185527" y="7384307"/>
                    <a:pt x="9675623" y="7979817"/>
                    <a:pt x="9046718" y="7979817"/>
                  </a:cubicBezTo>
                  <a:lnTo>
                    <a:pt x="1138809" y="7979817"/>
                  </a:lnTo>
                  <a:cubicBezTo>
                    <a:pt x="509905" y="7979956"/>
                    <a:pt x="0" y="7384456"/>
                    <a:pt x="0" y="6649822"/>
                  </a:cubicBezTo>
                  <a:close/>
                </a:path>
              </a:pathLst>
            </a:custGeom>
            <a:solidFill>
              <a:srgbClr val="EA4827">
                <a:alpha val="1569"/>
              </a:srgbClr>
            </a:solidFill>
          </p:spPr>
          <p:txBody>
            <a:bodyPr/>
            <a:lstStyle/>
            <a:p>
              <a:endParaRPr lang="fr-FR"/>
            </a:p>
          </p:txBody>
        </p:sp>
      </p:grpSp>
      <p:grpSp>
        <p:nvGrpSpPr>
          <p:cNvPr id="4" name="Group 4"/>
          <p:cNvGrpSpPr/>
          <p:nvPr/>
        </p:nvGrpSpPr>
        <p:grpSpPr>
          <a:xfrm>
            <a:off x="771475" y="2801801"/>
            <a:ext cx="7639200" cy="5984926"/>
            <a:chOff x="0" y="0"/>
            <a:chExt cx="10185600" cy="7979902"/>
          </a:xfrm>
        </p:grpSpPr>
        <p:sp>
          <p:nvSpPr>
            <p:cNvPr id="5" name="Freeform 5"/>
            <p:cNvSpPr/>
            <p:nvPr/>
          </p:nvSpPr>
          <p:spPr>
            <a:xfrm>
              <a:off x="0" y="0"/>
              <a:ext cx="10185527" cy="7979956"/>
            </a:xfrm>
            <a:custGeom>
              <a:avLst/>
              <a:gdLst/>
              <a:ahLst/>
              <a:cxnLst/>
              <a:rect l="l" t="t" r="r" b="b"/>
              <a:pathLst>
                <a:path w="10185527" h="7979956">
                  <a:moveTo>
                    <a:pt x="0" y="1329994"/>
                  </a:moveTo>
                  <a:cubicBezTo>
                    <a:pt x="0" y="595509"/>
                    <a:pt x="509905" y="0"/>
                    <a:pt x="1138809" y="0"/>
                  </a:cubicBezTo>
                  <a:lnTo>
                    <a:pt x="9046718" y="0"/>
                  </a:lnTo>
                  <a:cubicBezTo>
                    <a:pt x="9675623" y="0"/>
                    <a:pt x="10185527" y="595509"/>
                    <a:pt x="10185527" y="1329994"/>
                  </a:cubicBezTo>
                  <a:lnTo>
                    <a:pt x="10185527" y="6649822"/>
                  </a:lnTo>
                  <a:cubicBezTo>
                    <a:pt x="10185527" y="7384307"/>
                    <a:pt x="9675623" y="7979817"/>
                    <a:pt x="9046718" y="7979817"/>
                  </a:cubicBezTo>
                  <a:lnTo>
                    <a:pt x="1138809" y="7979817"/>
                  </a:lnTo>
                  <a:cubicBezTo>
                    <a:pt x="509905" y="7979956"/>
                    <a:pt x="0" y="7384456"/>
                    <a:pt x="0" y="6649822"/>
                  </a:cubicBezTo>
                  <a:close/>
                </a:path>
              </a:pathLst>
            </a:custGeom>
            <a:solidFill>
              <a:srgbClr val="E4EA27">
                <a:alpha val="6275"/>
              </a:srgbClr>
            </a:solidFill>
          </p:spPr>
          <p:txBody>
            <a:bodyPr/>
            <a:lstStyle/>
            <a:p>
              <a:endParaRPr lang="fr-FR"/>
            </a:p>
          </p:txBody>
        </p:sp>
      </p:grpSp>
      <p:sp>
        <p:nvSpPr>
          <p:cNvPr id="6" name="Freeform 6"/>
          <p:cNvSpPr/>
          <p:nvPr/>
        </p:nvSpPr>
        <p:spPr>
          <a:xfrm>
            <a:off x="2894684" y="3816464"/>
            <a:ext cx="3392781" cy="3389633"/>
          </a:xfrm>
          <a:custGeom>
            <a:avLst/>
            <a:gdLst/>
            <a:ahLst/>
            <a:cxnLst/>
            <a:rect l="l" t="t" r="r" b="b"/>
            <a:pathLst>
              <a:path w="3392781" h="3389633">
                <a:moveTo>
                  <a:pt x="0" y="0"/>
                </a:moveTo>
                <a:lnTo>
                  <a:pt x="3392782" y="0"/>
                </a:lnTo>
                <a:lnTo>
                  <a:pt x="3392782" y="3389633"/>
                </a:lnTo>
                <a:lnTo>
                  <a:pt x="0" y="3389633"/>
                </a:lnTo>
                <a:lnTo>
                  <a:pt x="0" y="0"/>
                </a:lnTo>
                <a:close/>
              </a:path>
            </a:pathLst>
          </a:custGeom>
          <a:blipFill>
            <a:blip r:embed="rId3"/>
            <a:stretch>
              <a:fillRect l="-31847" t="-24251" r="-177543" b="-10178"/>
            </a:stretch>
          </a:blipFill>
        </p:spPr>
        <p:txBody>
          <a:bodyPr/>
          <a:lstStyle/>
          <a:p>
            <a:endParaRPr lang="fr-FR"/>
          </a:p>
        </p:txBody>
      </p:sp>
      <p:sp>
        <p:nvSpPr>
          <p:cNvPr id="7" name="Freeform 7"/>
          <p:cNvSpPr/>
          <p:nvPr/>
        </p:nvSpPr>
        <p:spPr>
          <a:xfrm>
            <a:off x="7217761" y="4369901"/>
            <a:ext cx="1008184" cy="480750"/>
          </a:xfrm>
          <a:custGeom>
            <a:avLst/>
            <a:gdLst/>
            <a:ahLst/>
            <a:cxnLst/>
            <a:rect l="l" t="t" r="r" b="b"/>
            <a:pathLst>
              <a:path w="1008184" h="480750">
                <a:moveTo>
                  <a:pt x="0" y="0"/>
                </a:moveTo>
                <a:lnTo>
                  <a:pt x="1008184" y="0"/>
                </a:lnTo>
                <a:lnTo>
                  <a:pt x="1008184" y="480750"/>
                </a:lnTo>
                <a:lnTo>
                  <a:pt x="0" y="480750"/>
                </a:lnTo>
                <a:lnTo>
                  <a:pt x="0" y="0"/>
                </a:lnTo>
                <a:close/>
              </a:path>
            </a:pathLst>
          </a:custGeom>
          <a:blipFill>
            <a:blip r:embed="rId4"/>
            <a:stretch>
              <a:fillRect l="-1020951" t="-238837" b="-683740"/>
            </a:stretch>
          </a:blipFill>
        </p:spPr>
        <p:txBody>
          <a:bodyPr/>
          <a:lstStyle/>
          <a:p>
            <a:endParaRPr lang="fr-FR"/>
          </a:p>
        </p:txBody>
      </p:sp>
      <p:sp>
        <p:nvSpPr>
          <p:cNvPr id="8" name="Freeform 8"/>
          <p:cNvSpPr/>
          <p:nvPr/>
        </p:nvSpPr>
        <p:spPr>
          <a:xfrm>
            <a:off x="11888133" y="3930077"/>
            <a:ext cx="3663819" cy="3519281"/>
          </a:xfrm>
          <a:custGeom>
            <a:avLst/>
            <a:gdLst/>
            <a:ahLst/>
            <a:cxnLst/>
            <a:rect l="l" t="t" r="r" b="b"/>
            <a:pathLst>
              <a:path w="3663819" h="3519281">
                <a:moveTo>
                  <a:pt x="0" y="0"/>
                </a:moveTo>
                <a:lnTo>
                  <a:pt x="3663819" y="0"/>
                </a:lnTo>
                <a:lnTo>
                  <a:pt x="3663819" y="3519281"/>
                </a:lnTo>
                <a:lnTo>
                  <a:pt x="0" y="3519281"/>
                </a:lnTo>
                <a:lnTo>
                  <a:pt x="0" y="0"/>
                </a:lnTo>
                <a:close/>
              </a:path>
            </a:pathLst>
          </a:custGeom>
          <a:blipFill>
            <a:blip r:embed="rId5"/>
            <a:stretch>
              <a:fillRect l="-3819" t="-7211"/>
            </a:stretch>
          </a:blipFill>
        </p:spPr>
        <p:txBody>
          <a:bodyPr/>
          <a:lstStyle/>
          <a:p>
            <a:endParaRPr lang="fr-FR"/>
          </a:p>
        </p:txBody>
      </p:sp>
      <p:sp>
        <p:nvSpPr>
          <p:cNvPr id="9" name="TextBox 9"/>
          <p:cNvSpPr txBox="1"/>
          <p:nvPr/>
        </p:nvSpPr>
        <p:spPr>
          <a:xfrm>
            <a:off x="1005825" y="803825"/>
            <a:ext cx="16276350" cy="771525"/>
          </a:xfrm>
          <a:prstGeom prst="rect">
            <a:avLst/>
          </a:prstGeom>
        </p:spPr>
        <p:txBody>
          <a:bodyPr lIns="0" tIns="0" rIns="0" bIns="0" rtlCol="0" anchor="t">
            <a:spAutoFit/>
          </a:bodyPr>
          <a:lstStyle/>
          <a:p>
            <a:pPr algn="ctr">
              <a:lnSpc>
                <a:spcPts val="6000"/>
              </a:lnSpc>
            </a:pPr>
            <a:r>
              <a:rPr lang="en-US" sz="5000" b="1">
                <a:solidFill>
                  <a:srgbClr val="000000"/>
                </a:solidFill>
                <a:latin typeface="Roboto Bold"/>
                <a:ea typeface="Roboto Bold"/>
                <a:cs typeface="Roboto Bold"/>
                <a:sym typeface="Roboto Bold"/>
              </a:rPr>
              <a:t>Répartition par Genre</a:t>
            </a:r>
          </a:p>
        </p:txBody>
      </p:sp>
      <p:sp>
        <p:nvSpPr>
          <p:cNvPr id="10" name="TextBox 10"/>
          <p:cNvSpPr txBox="1"/>
          <p:nvPr/>
        </p:nvSpPr>
        <p:spPr>
          <a:xfrm>
            <a:off x="2568100" y="3134365"/>
            <a:ext cx="5153753" cy="1095375"/>
          </a:xfrm>
          <a:prstGeom prst="rect">
            <a:avLst/>
          </a:prstGeom>
        </p:spPr>
        <p:txBody>
          <a:bodyPr lIns="0" tIns="0" rIns="0" bIns="0" rtlCol="0" anchor="t">
            <a:spAutoFit/>
          </a:bodyPr>
          <a:lstStyle/>
          <a:p>
            <a:pPr algn="l">
              <a:lnSpc>
                <a:spcPts val="4320"/>
              </a:lnSpc>
            </a:pPr>
            <a:r>
              <a:rPr lang="en-US" sz="3600" b="1">
                <a:solidFill>
                  <a:srgbClr val="000000"/>
                </a:solidFill>
                <a:latin typeface="Roboto Bold"/>
                <a:ea typeface="Roboto Bold"/>
                <a:cs typeface="Roboto Bold"/>
                <a:sym typeface="Roboto Bold"/>
              </a:rPr>
              <a:t>Répartition du genre.</a:t>
            </a:r>
          </a:p>
          <a:p>
            <a:pPr algn="l">
              <a:lnSpc>
                <a:spcPts val="4320"/>
              </a:lnSpc>
            </a:pPr>
            <a:endParaRPr lang="en-US" sz="3600" b="1">
              <a:solidFill>
                <a:srgbClr val="000000"/>
              </a:solidFill>
              <a:latin typeface="Roboto Bold"/>
              <a:ea typeface="Roboto Bold"/>
              <a:cs typeface="Roboto Bold"/>
              <a:sym typeface="Roboto Bold"/>
            </a:endParaRPr>
          </a:p>
        </p:txBody>
      </p:sp>
      <p:sp>
        <p:nvSpPr>
          <p:cNvPr id="11" name="TextBox 11"/>
          <p:cNvSpPr txBox="1"/>
          <p:nvPr/>
        </p:nvSpPr>
        <p:spPr>
          <a:xfrm>
            <a:off x="1218303" y="7206097"/>
            <a:ext cx="6503550" cy="742950"/>
          </a:xfrm>
          <a:prstGeom prst="rect">
            <a:avLst/>
          </a:prstGeom>
        </p:spPr>
        <p:txBody>
          <a:bodyPr lIns="0" tIns="0" rIns="0" bIns="0" rtlCol="0" anchor="t">
            <a:spAutoFit/>
          </a:bodyPr>
          <a:lstStyle/>
          <a:p>
            <a:pPr marL="607694" lvl="1" indent="-303847" algn="l">
              <a:lnSpc>
                <a:spcPts val="2999"/>
              </a:lnSpc>
              <a:buFont typeface="Arial"/>
              <a:buChar char="•"/>
            </a:pPr>
            <a:r>
              <a:rPr lang="en-US" sz="2499">
                <a:solidFill>
                  <a:srgbClr val="000000"/>
                </a:solidFill>
                <a:latin typeface="Roboto"/>
                <a:ea typeface="Roboto"/>
                <a:cs typeface="Roboto"/>
                <a:sym typeface="Roboto"/>
              </a:rPr>
              <a:t>Les clients sont composés de 49,5 % de femmes et de 50,5 % d'hommes.</a:t>
            </a:r>
          </a:p>
        </p:txBody>
      </p:sp>
      <p:sp>
        <p:nvSpPr>
          <p:cNvPr id="12" name="TextBox 12"/>
          <p:cNvSpPr txBox="1"/>
          <p:nvPr/>
        </p:nvSpPr>
        <p:spPr>
          <a:xfrm>
            <a:off x="10281170" y="2792276"/>
            <a:ext cx="6877746" cy="1095375"/>
          </a:xfrm>
          <a:prstGeom prst="rect">
            <a:avLst/>
          </a:prstGeom>
        </p:spPr>
        <p:txBody>
          <a:bodyPr lIns="0" tIns="0" rIns="0" bIns="0" rtlCol="0" anchor="t">
            <a:spAutoFit/>
          </a:bodyPr>
          <a:lstStyle/>
          <a:p>
            <a:pPr algn="ctr">
              <a:lnSpc>
                <a:spcPts val="4320"/>
              </a:lnSpc>
            </a:pPr>
            <a:r>
              <a:rPr lang="en-US" sz="3600" b="1">
                <a:solidFill>
                  <a:srgbClr val="000000"/>
                </a:solidFill>
                <a:latin typeface="Roboto Bold"/>
                <a:ea typeface="Roboto Bold"/>
                <a:cs typeface="Roboto Bold"/>
                <a:sym typeface="Roboto Bold"/>
              </a:rPr>
              <a:t>Churn distribution en fct du genre</a:t>
            </a:r>
          </a:p>
        </p:txBody>
      </p:sp>
      <p:sp>
        <p:nvSpPr>
          <p:cNvPr id="13" name="TextBox 13"/>
          <p:cNvSpPr txBox="1"/>
          <p:nvPr/>
        </p:nvSpPr>
        <p:spPr>
          <a:xfrm>
            <a:off x="10281170" y="7449358"/>
            <a:ext cx="7315500" cy="1114425"/>
          </a:xfrm>
          <a:prstGeom prst="rect">
            <a:avLst/>
          </a:prstGeom>
        </p:spPr>
        <p:txBody>
          <a:bodyPr lIns="0" tIns="0" rIns="0" bIns="0" rtlCol="0" anchor="t">
            <a:spAutoFit/>
          </a:bodyPr>
          <a:lstStyle/>
          <a:p>
            <a:pPr marL="539749" lvl="1" indent="-269875" algn="l">
              <a:lnSpc>
                <a:spcPts val="2999"/>
              </a:lnSpc>
              <a:buFont typeface="Arial"/>
              <a:buChar char="•"/>
            </a:pPr>
            <a:r>
              <a:rPr lang="en-US" sz="2499">
                <a:solidFill>
                  <a:srgbClr val="000000"/>
                </a:solidFill>
                <a:latin typeface="Roboto"/>
                <a:ea typeface="Roboto"/>
                <a:cs typeface="Roboto"/>
                <a:sym typeface="Roboto"/>
              </a:rPr>
              <a:t>Il y a une différence négligeable dans le nombre de clients qui ont changé de fournisseur de services.</a:t>
            </a:r>
          </a:p>
        </p:txBody>
      </p:sp>
      <p:grpSp>
        <p:nvGrpSpPr>
          <p:cNvPr id="14" name="Group 14"/>
          <p:cNvGrpSpPr/>
          <p:nvPr/>
        </p:nvGrpSpPr>
        <p:grpSpPr>
          <a:xfrm>
            <a:off x="9117472" y="5143500"/>
            <a:ext cx="133200" cy="802800"/>
            <a:chOff x="0" y="0"/>
            <a:chExt cx="177600" cy="1070400"/>
          </a:xfrm>
        </p:grpSpPr>
        <p:sp>
          <p:nvSpPr>
            <p:cNvPr id="15" name="Freeform 15"/>
            <p:cNvSpPr/>
            <p:nvPr/>
          </p:nvSpPr>
          <p:spPr>
            <a:xfrm>
              <a:off x="0" y="0"/>
              <a:ext cx="177546" cy="1070356"/>
            </a:xfrm>
            <a:custGeom>
              <a:avLst/>
              <a:gdLst/>
              <a:ahLst/>
              <a:cxnLst/>
              <a:rect l="l" t="t" r="r" b="b"/>
              <a:pathLst>
                <a:path w="177546" h="1070356">
                  <a:moveTo>
                    <a:pt x="0" y="88773"/>
                  </a:moveTo>
                  <a:cubicBezTo>
                    <a:pt x="0" y="39751"/>
                    <a:pt x="39751" y="0"/>
                    <a:pt x="88773" y="0"/>
                  </a:cubicBezTo>
                  <a:cubicBezTo>
                    <a:pt x="137795" y="0"/>
                    <a:pt x="177546" y="39751"/>
                    <a:pt x="177546" y="88773"/>
                  </a:cubicBezTo>
                  <a:lnTo>
                    <a:pt x="177546" y="981583"/>
                  </a:lnTo>
                  <a:cubicBezTo>
                    <a:pt x="177546" y="1030605"/>
                    <a:pt x="137795" y="1070356"/>
                    <a:pt x="88773" y="1070356"/>
                  </a:cubicBezTo>
                  <a:cubicBezTo>
                    <a:pt x="39751" y="1070356"/>
                    <a:pt x="0" y="1030605"/>
                    <a:pt x="0" y="981583"/>
                  </a:cubicBezTo>
                  <a:close/>
                </a:path>
              </a:pathLst>
            </a:custGeom>
            <a:solidFill>
              <a:srgbClr val="737373"/>
            </a:solidFill>
          </p:spPr>
          <p:txBody>
            <a:bodyPr/>
            <a:lstStyle/>
            <a:p>
              <a:endParaRPr lang="fr-FR"/>
            </a:p>
          </p:txBody>
        </p:sp>
      </p:grpSp>
      <p:grpSp>
        <p:nvGrpSpPr>
          <p:cNvPr id="16" name="Group 16"/>
          <p:cNvGrpSpPr/>
          <p:nvPr/>
        </p:nvGrpSpPr>
        <p:grpSpPr>
          <a:xfrm>
            <a:off x="-19050" y="0"/>
            <a:ext cx="2671895" cy="421200"/>
            <a:chOff x="0" y="0"/>
            <a:chExt cx="703709" cy="110933"/>
          </a:xfrm>
        </p:grpSpPr>
        <p:sp>
          <p:nvSpPr>
            <p:cNvPr id="17" name="Freeform 17"/>
            <p:cNvSpPr/>
            <p:nvPr/>
          </p:nvSpPr>
          <p:spPr>
            <a:xfrm>
              <a:off x="0" y="0"/>
              <a:ext cx="703709" cy="110933"/>
            </a:xfrm>
            <a:custGeom>
              <a:avLst/>
              <a:gdLst/>
              <a:ahLst/>
              <a:cxnLst/>
              <a:rect l="l" t="t" r="r" b="b"/>
              <a:pathLst>
                <a:path w="703709" h="110933">
                  <a:moveTo>
                    <a:pt x="0" y="0"/>
                  </a:moveTo>
                  <a:lnTo>
                    <a:pt x="703709" y="0"/>
                  </a:lnTo>
                  <a:lnTo>
                    <a:pt x="703709" y="110933"/>
                  </a:lnTo>
                  <a:lnTo>
                    <a:pt x="0" y="110933"/>
                  </a:lnTo>
                  <a:close/>
                </a:path>
              </a:pathLst>
            </a:custGeom>
            <a:solidFill>
              <a:srgbClr val="FFEB9C"/>
            </a:solidFill>
          </p:spPr>
          <p:txBody>
            <a:bodyPr/>
            <a:lstStyle/>
            <a:p>
              <a:endParaRPr lang="fr-FR"/>
            </a:p>
          </p:txBody>
        </p:sp>
        <p:sp>
          <p:nvSpPr>
            <p:cNvPr id="18" name="TextBox 18"/>
            <p:cNvSpPr txBox="1"/>
            <p:nvPr/>
          </p:nvSpPr>
          <p:spPr>
            <a:xfrm>
              <a:off x="0" y="-57150"/>
              <a:ext cx="703709" cy="168083"/>
            </a:xfrm>
            <a:prstGeom prst="rect">
              <a:avLst/>
            </a:prstGeom>
          </p:spPr>
          <p:txBody>
            <a:bodyPr lIns="50800" tIns="50800" rIns="50800" bIns="50800" rtlCol="0" anchor="ctr"/>
            <a:lstStyle/>
            <a:p>
              <a:pPr algn="ctr">
                <a:lnSpc>
                  <a:spcPts val="2800"/>
                </a:lnSpc>
              </a:pPr>
              <a:endParaRPr/>
            </a:p>
          </p:txBody>
        </p:sp>
      </p:grpSp>
      <p:sp>
        <p:nvSpPr>
          <p:cNvPr id="19" name="TextBox 19"/>
          <p:cNvSpPr txBox="1"/>
          <p:nvPr/>
        </p:nvSpPr>
        <p:spPr>
          <a:xfrm>
            <a:off x="310455" y="66455"/>
            <a:ext cx="1607939" cy="250190"/>
          </a:xfrm>
          <a:prstGeom prst="rect">
            <a:avLst/>
          </a:prstGeom>
        </p:spPr>
        <p:txBody>
          <a:bodyPr lIns="0" tIns="0" rIns="0" bIns="0" rtlCol="0" anchor="t">
            <a:spAutoFit/>
          </a:bodyPr>
          <a:lstStyle/>
          <a:p>
            <a:pPr algn="ctr">
              <a:lnSpc>
                <a:spcPts val="1959"/>
              </a:lnSpc>
            </a:pPr>
            <a:r>
              <a:rPr lang="en-US" sz="1399">
                <a:solidFill>
                  <a:srgbClr val="000000"/>
                </a:solidFill>
                <a:latin typeface="Roboto"/>
                <a:ea typeface="Roboto"/>
                <a:cs typeface="Roboto"/>
                <a:sym typeface="Roboto"/>
              </a:rPr>
              <a:t>Analyse exploratoire</a:t>
            </a:r>
          </a:p>
        </p:txBody>
      </p:sp>
      <p:sp>
        <p:nvSpPr>
          <p:cNvPr id="20" name="TextBox 20"/>
          <p:cNvSpPr txBox="1"/>
          <p:nvPr/>
        </p:nvSpPr>
        <p:spPr>
          <a:xfrm>
            <a:off x="17822741" y="967468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Open Sans"/>
                <a:ea typeface="Open Sans"/>
                <a:cs typeface="Open Sans"/>
                <a:sym typeface="Open Sans"/>
              </a:rPr>
              <a:t>8</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84126" y="3098555"/>
            <a:ext cx="8743844" cy="5032861"/>
          </a:xfrm>
          <a:custGeom>
            <a:avLst/>
            <a:gdLst/>
            <a:ahLst/>
            <a:cxnLst/>
            <a:rect l="l" t="t" r="r" b="b"/>
            <a:pathLst>
              <a:path w="8743844" h="5032861">
                <a:moveTo>
                  <a:pt x="0" y="0"/>
                </a:moveTo>
                <a:lnTo>
                  <a:pt x="8743844" y="0"/>
                </a:lnTo>
                <a:lnTo>
                  <a:pt x="8743844" y="5032861"/>
                </a:lnTo>
                <a:lnTo>
                  <a:pt x="0" y="5032861"/>
                </a:lnTo>
                <a:lnTo>
                  <a:pt x="0" y="0"/>
                </a:lnTo>
                <a:close/>
              </a:path>
            </a:pathLst>
          </a:custGeom>
          <a:blipFill>
            <a:blip r:embed="rId3"/>
            <a:stretch>
              <a:fillRect t="-6795"/>
            </a:stretch>
          </a:blipFill>
        </p:spPr>
        <p:txBody>
          <a:bodyPr/>
          <a:lstStyle/>
          <a:p>
            <a:endParaRPr lang="fr-FR"/>
          </a:p>
        </p:txBody>
      </p:sp>
      <p:sp>
        <p:nvSpPr>
          <p:cNvPr id="3" name="Freeform 3"/>
          <p:cNvSpPr/>
          <p:nvPr/>
        </p:nvSpPr>
        <p:spPr>
          <a:xfrm>
            <a:off x="9452870" y="2905425"/>
            <a:ext cx="8724657" cy="5225991"/>
          </a:xfrm>
          <a:custGeom>
            <a:avLst/>
            <a:gdLst/>
            <a:ahLst/>
            <a:cxnLst/>
            <a:rect l="l" t="t" r="r" b="b"/>
            <a:pathLst>
              <a:path w="8724657" h="5225991">
                <a:moveTo>
                  <a:pt x="0" y="0"/>
                </a:moveTo>
                <a:lnTo>
                  <a:pt x="8724657" y="0"/>
                </a:lnTo>
                <a:lnTo>
                  <a:pt x="8724657" y="5225991"/>
                </a:lnTo>
                <a:lnTo>
                  <a:pt x="0" y="5225991"/>
                </a:lnTo>
                <a:lnTo>
                  <a:pt x="0" y="0"/>
                </a:lnTo>
                <a:close/>
              </a:path>
            </a:pathLst>
          </a:custGeom>
          <a:blipFill>
            <a:blip r:embed="rId4"/>
            <a:stretch>
              <a:fillRect l="-1655" t="-15067" r="-1655"/>
            </a:stretch>
          </a:blipFill>
        </p:spPr>
        <p:txBody>
          <a:bodyPr/>
          <a:lstStyle/>
          <a:p>
            <a:endParaRPr lang="fr-FR"/>
          </a:p>
        </p:txBody>
      </p:sp>
      <p:sp>
        <p:nvSpPr>
          <p:cNvPr id="4" name="TextBox 4"/>
          <p:cNvSpPr txBox="1"/>
          <p:nvPr/>
        </p:nvSpPr>
        <p:spPr>
          <a:xfrm>
            <a:off x="798016" y="2425697"/>
            <a:ext cx="6438156" cy="552450"/>
          </a:xfrm>
          <a:prstGeom prst="rect">
            <a:avLst/>
          </a:prstGeom>
        </p:spPr>
        <p:txBody>
          <a:bodyPr lIns="0" tIns="0" rIns="0" bIns="0" rtlCol="0" anchor="t">
            <a:spAutoFit/>
          </a:bodyPr>
          <a:lstStyle/>
          <a:p>
            <a:pPr algn="ctr">
              <a:lnSpc>
                <a:spcPts val="4320"/>
              </a:lnSpc>
              <a:spcBef>
                <a:spcPct val="0"/>
              </a:spcBef>
            </a:pPr>
            <a:r>
              <a:rPr lang="en-US" sz="3600" b="1">
                <a:solidFill>
                  <a:srgbClr val="000000"/>
                </a:solidFill>
                <a:latin typeface="Roboto Bold"/>
                <a:ea typeface="Roboto Bold"/>
                <a:cs typeface="Roboto Bold"/>
                <a:sym typeface="Roboto Bold"/>
              </a:rPr>
              <a:t>Répartition des contrats clients</a:t>
            </a:r>
          </a:p>
        </p:txBody>
      </p:sp>
      <p:sp>
        <p:nvSpPr>
          <p:cNvPr id="5" name="TextBox 5"/>
          <p:cNvSpPr txBox="1"/>
          <p:nvPr/>
        </p:nvSpPr>
        <p:spPr>
          <a:xfrm>
            <a:off x="10247416" y="2425697"/>
            <a:ext cx="7287964" cy="552450"/>
          </a:xfrm>
          <a:prstGeom prst="rect">
            <a:avLst/>
          </a:prstGeom>
        </p:spPr>
        <p:txBody>
          <a:bodyPr lIns="0" tIns="0" rIns="0" bIns="0" rtlCol="0" anchor="t">
            <a:spAutoFit/>
          </a:bodyPr>
          <a:lstStyle/>
          <a:p>
            <a:pPr algn="ctr">
              <a:lnSpc>
                <a:spcPts val="4320"/>
              </a:lnSpc>
              <a:spcBef>
                <a:spcPct val="0"/>
              </a:spcBef>
            </a:pPr>
            <a:r>
              <a:rPr lang="en-US" sz="3600" b="1">
                <a:solidFill>
                  <a:srgbClr val="000000"/>
                </a:solidFill>
                <a:latin typeface="Roboto Bold"/>
                <a:ea typeface="Roboto Bold"/>
                <a:cs typeface="Roboto Bold"/>
                <a:sym typeface="Roboto Bold"/>
              </a:rPr>
              <a:t>Répartition des personnes à charge</a:t>
            </a:r>
          </a:p>
        </p:txBody>
      </p:sp>
      <p:grpSp>
        <p:nvGrpSpPr>
          <p:cNvPr id="6" name="Group 6"/>
          <p:cNvGrpSpPr/>
          <p:nvPr/>
        </p:nvGrpSpPr>
        <p:grpSpPr>
          <a:xfrm>
            <a:off x="373593" y="2407495"/>
            <a:ext cx="7318200" cy="691061"/>
            <a:chOff x="0" y="0"/>
            <a:chExt cx="13922676" cy="1314724"/>
          </a:xfrm>
        </p:grpSpPr>
        <p:sp>
          <p:nvSpPr>
            <p:cNvPr id="7" name="Freeform 7"/>
            <p:cNvSpPr/>
            <p:nvPr/>
          </p:nvSpPr>
          <p:spPr>
            <a:xfrm>
              <a:off x="0" y="0"/>
              <a:ext cx="13922577" cy="1314778"/>
            </a:xfrm>
            <a:custGeom>
              <a:avLst/>
              <a:gdLst/>
              <a:ahLst/>
              <a:cxnLst/>
              <a:rect l="l" t="t" r="r" b="b"/>
              <a:pathLst>
                <a:path w="13922577" h="1314778">
                  <a:moveTo>
                    <a:pt x="0" y="219122"/>
                  </a:moveTo>
                  <a:cubicBezTo>
                    <a:pt x="0" y="98113"/>
                    <a:pt x="696988" y="0"/>
                    <a:pt x="1556636" y="0"/>
                  </a:cubicBezTo>
                  <a:lnTo>
                    <a:pt x="12365941" y="0"/>
                  </a:lnTo>
                  <a:cubicBezTo>
                    <a:pt x="13225590" y="0"/>
                    <a:pt x="13922577" y="98113"/>
                    <a:pt x="13922577" y="219122"/>
                  </a:cubicBezTo>
                  <a:lnTo>
                    <a:pt x="13922577" y="1095587"/>
                  </a:lnTo>
                  <a:cubicBezTo>
                    <a:pt x="13922577" y="1216597"/>
                    <a:pt x="13225590" y="1314710"/>
                    <a:pt x="12365941" y="1314710"/>
                  </a:cubicBezTo>
                  <a:lnTo>
                    <a:pt x="1556636" y="1314710"/>
                  </a:lnTo>
                  <a:cubicBezTo>
                    <a:pt x="696988" y="1314778"/>
                    <a:pt x="0" y="1216622"/>
                    <a:pt x="0" y="1095587"/>
                  </a:cubicBezTo>
                  <a:close/>
                </a:path>
              </a:pathLst>
            </a:custGeom>
            <a:solidFill>
              <a:srgbClr val="E4EA27">
                <a:alpha val="6275"/>
              </a:srgbClr>
            </a:solidFill>
          </p:spPr>
          <p:txBody>
            <a:bodyPr/>
            <a:lstStyle/>
            <a:p>
              <a:endParaRPr lang="fr-FR"/>
            </a:p>
          </p:txBody>
        </p:sp>
      </p:grpSp>
      <p:grpSp>
        <p:nvGrpSpPr>
          <p:cNvPr id="8" name="Group 8"/>
          <p:cNvGrpSpPr/>
          <p:nvPr/>
        </p:nvGrpSpPr>
        <p:grpSpPr>
          <a:xfrm>
            <a:off x="9775446" y="2407495"/>
            <a:ext cx="8231906" cy="691061"/>
            <a:chOff x="0" y="0"/>
            <a:chExt cx="15660977" cy="1314724"/>
          </a:xfrm>
        </p:grpSpPr>
        <p:sp>
          <p:nvSpPr>
            <p:cNvPr id="9" name="Freeform 9"/>
            <p:cNvSpPr/>
            <p:nvPr/>
          </p:nvSpPr>
          <p:spPr>
            <a:xfrm>
              <a:off x="0" y="0"/>
              <a:ext cx="15660866" cy="1314778"/>
            </a:xfrm>
            <a:custGeom>
              <a:avLst/>
              <a:gdLst/>
              <a:ahLst/>
              <a:cxnLst/>
              <a:rect l="l" t="t" r="r" b="b"/>
              <a:pathLst>
                <a:path w="15660866" h="1314778">
                  <a:moveTo>
                    <a:pt x="0" y="219122"/>
                  </a:moveTo>
                  <a:cubicBezTo>
                    <a:pt x="0" y="98113"/>
                    <a:pt x="784010" y="0"/>
                    <a:pt x="1750988" y="0"/>
                  </a:cubicBezTo>
                  <a:lnTo>
                    <a:pt x="13909878" y="0"/>
                  </a:lnTo>
                  <a:cubicBezTo>
                    <a:pt x="14876856" y="0"/>
                    <a:pt x="15660866" y="98113"/>
                    <a:pt x="15660866" y="219122"/>
                  </a:cubicBezTo>
                  <a:lnTo>
                    <a:pt x="15660866" y="1095587"/>
                  </a:lnTo>
                  <a:cubicBezTo>
                    <a:pt x="15660866" y="1216597"/>
                    <a:pt x="14876856" y="1314710"/>
                    <a:pt x="13909878" y="1314710"/>
                  </a:cubicBezTo>
                  <a:lnTo>
                    <a:pt x="1750988" y="1314710"/>
                  </a:lnTo>
                  <a:cubicBezTo>
                    <a:pt x="784010" y="1314778"/>
                    <a:pt x="0" y="1216622"/>
                    <a:pt x="0" y="1095587"/>
                  </a:cubicBezTo>
                  <a:close/>
                </a:path>
              </a:pathLst>
            </a:custGeom>
            <a:solidFill>
              <a:srgbClr val="EA4827">
                <a:alpha val="6275"/>
              </a:srgbClr>
            </a:solidFill>
          </p:spPr>
          <p:txBody>
            <a:bodyPr/>
            <a:lstStyle/>
            <a:p>
              <a:endParaRPr lang="fr-FR"/>
            </a:p>
          </p:txBody>
        </p:sp>
      </p:grpSp>
      <p:grpSp>
        <p:nvGrpSpPr>
          <p:cNvPr id="10" name="Group 10"/>
          <p:cNvGrpSpPr/>
          <p:nvPr/>
        </p:nvGrpSpPr>
        <p:grpSpPr>
          <a:xfrm>
            <a:off x="373593" y="8131416"/>
            <a:ext cx="7060595" cy="1330585"/>
            <a:chOff x="0" y="0"/>
            <a:chExt cx="1859581" cy="350442"/>
          </a:xfrm>
        </p:grpSpPr>
        <p:sp>
          <p:nvSpPr>
            <p:cNvPr id="11" name="Freeform 11"/>
            <p:cNvSpPr/>
            <p:nvPr/>
          </p:nvSpPr>
          <p:spPr>
            <a:xfrm>
              <a:off x="0" y="0"/>
              <a:ext cx="1859581" cy="350442"/>
            </a:xfrm>
            <a:custGeom>
              <a:avLst/>
              <a:gdLst/>
              <a:ahLst/>
              <a:cxnLst/>
              <a:rect l="l" t="t" r="r" b="b"/>
              <a:pathLst>
                <a:path w="1859581" h="350442">
                  <a:moveTo>
                    <a:pt x="0" y="0"/>
                  </a:moveTo>
                  <a:lnTo>
                    <a:pt x="1859581" y="0"/>
                  </a:lnTo>
                  <a:lnTo>
                    <a:pt x="1859581" y="350442"/>
                  </a:lnTo>
                  <a:lnTo>
                    <a:pt x="0" y="350442"/>
                  </a:lnTo>
                  <a:close/>
                </a:path>
              </a:pathLst>
            </a:custGeom>
            <a:solidFill>
              <a:srgbClr val="FAFF66">
                <a:alpha val="24706"/>
              </a:srgbClr>
            </a:solidFill>
          </p:spPr>
          <p:txBody>
            <a:bodyPr/>
            <a:lstStyle/>
            <a:p>
              <a:endParaRPr lang="fr-FR"/>
            </a:p>
          </p:txBody>
        </p:sp>
        <p:sp>
          <p:nvSpPr>
            <p:cNvPr id="12" name="TextBox 12"/>
            <p:cNvSpPr txBox="1"/>
            <p:nvPr/>
          </p:nvSpPr>
          <p:spPr>
            <a:xfrm>
              <a:off x="0" y="-57150"/>
              <a:ext cx="1859581" cy="407592"/>
            </a:xfrm>
            <a:prstGeom prst="rect">
              <a:avLst/>
            </a:prstGeom>
          </p:spPr>
          <p:txBody>
            <a:bodyPr lIns="50800" tIns="50800" rIns="50800" bIns="50800" rtlCol="0" anchor="ctr"/>
            <a:lstStyle/>
            <a:p>
              <a:pPr algn="ctr">
                <a:lnSpc>
                  <a:spcPts val="2800"/>
                </a:lnSpc>
              </a:pPr>
              <a:endParaRPr/>
            </a:p>
          </p:txBody>
        </p:sp>
      </p:grpSp>
      <p:sp>
        <p:nvSpPr>
          <p:cNvPr id="13" name="TextBox 13"/>
          <p:cNvSpPr txBox="1"/>
          <p:nvPr/>
        </p:nvSpPr>
        <p:spPr>
          <a:xfrm>
            <a:off x="1005825" y="803825"/>
            <a:ext cx="16276350" cy="771525"/>
          </a:xfrm>
          <a:prstGeom prst="rect">
            <a:avLst/>
          </a:prstGeom>
        </p:spPr>
        <p:txBody>
          <a:bodyPr lIns="0" tIns="0" rIns="0" bIns="0" rtlCol="0" anchor="t">
            <a:spAutoFit/>
          </a:bodyPr>
          <a:lstStyle/>
          <a:p>
            <a:pPr algn="ctr">
              <a:lnSpc>
                <a:spcPts val="6000"/>
              </a:lnSpc>
            </a:pPr>
            <a:r>
              <a:rPr lang="en-US" sz="5000" b="1">
                <a:solidFill>
                  <a:srgbClr val="000000"/>
                </a:solidFill>
                <a:latin typeface="Roboto Bold"/>
                <a:ea typeface="Roboto Bold"/>
                <a:cs typeface="Roboto Bold"/>
                <a:sym typeface="Roboto Bold"/>
              </a:rPr>
              <a:t>Répartition par Contrat &amp; Dépendance</a:t>
            </a:r>
          </a:p>
        </p:txBody>
      </p:sp>
      <p:sp>
        <p:nvSpPr>
          <p:cNvPr id="14" name="TextBox 14"/>
          <p:cNvSpPr txBox="1"/>
          <p:nvPr/>
        </p:nvSpPr>
        <p:spPr>
          <a:xfrm>
            <a:off x="600000" y="8194675"/>
            <a:ext cx="6558367" cy="1063625"/>
          </a:xfrm>
          <a:prstGeom prst="rect">
            <a:avLst/>
          </a:prstGeom>
        </p:spPr>
        <p:txBody>
          <a:bodyPr lIns="0" tIns="0" rIns="0" bIns="0" rtlCol="0" anchor="t">
            <a:spAutoFit/>
          </a:bodyPr>
          <a:lstStyle/>
          <a:p>
            <a:pPr algn="just">
              <a:lnSpc>
                <a:spcPts val="2800"/>
              </a:lnSpc>
            </a:pPr>
            <a:r>
              <a:rPr lang="en-US" sz="2000">
                <a:solidFill>
                  <a:srgbClr val="000000"/>
                </a:solidFill>
                <a:latin typeface="Roboto"/>
                <a:ea typeface="Roboto"/>
                <a:cs typeface="Roboto"/>
                <a:sym typeface="Roboto"/>
              </a:rPr>
              <a:t>La majorité des clients ayant un contrat à court terme sont plus susceptibles de partir, tandis que la probabilité de départ diminue pour les contrats de plus longue durée.</a:t>
            </a:r>
          </a:p>
        </p:txBody>
      </p:sp>
      <p:sp>
        <p:nvSpPr>
          <p:cNvPr id="15" name="TextBox 15"/>
          <p:cNvSpPr txBox="1"/>
          <p:nvPr/>
        </p:nvSpPr>
        <p:spPr>
          <a:xfrm>
            <a:off x="10118975" y="8194675"/>
            <a:ext cx="6909759" cy="711200"/>
          </a:xfrm>
          <a:prstGeom prst="rect">
            <a:avLst/>
          </a:prstGeom>
        </p:spPr>
        <p:txBody>
          <a:bodyPr lIns="0" tIns="0" rIns="0" bIns="0" rtlCol="0" anchor="t">
            <a:spAutoFit/>
          </a:bodyPr>
          <a:lstStyle/>
          <a:p>
            <a:pPr marL="0" lvl="0" indent="0" algn="just">
              <a:lnSpc>
                <a:spcPts val="2800"/>
              </a:lnSpc>
              <a:spcBef>
                <a:spcPct val="0"/>
              </a:spcBef>
            </a:pPr>
            <a:r>
              <a:rPr lang="en-US" sz="2000" u="none" strike="noStrike">
                <a:solidFill>
                  <a:srgbClr val="000000"/>
                </a:solidFill>
                <a:latin typeface="Roboto"/>
                <a:ea typeface="Roboto"/>
                <a:cs typeface="Roboto"/>
                <a:sym typeface="Roboto"/>
              </a:rPr>
              <a:t>Les clients sans personnes à charge (dépendants) sont plus susceptibles de partir (churn).</a:t>
            </a:r>
          </a:p>
        </p:txBody>
      </p:sp>
      <p:grpSp>
        <p:nvGrpSpPr>
          <p:cNvPr id="16" name="Group 16"/>
          <p:cNvGrpSpPr/>
          <p:nvPr/>
        </p:nvGrpSpPr>
        <p:grpSpPr>
          <a:xfrm>
            <a:off x="10004082" y="8212444"/>
            <a:ext cx="7060595" cy="1168530"/>
            <a:chOff x="0" y="0"/>
            <a:chExt cx="1859581" cy="307761"/>
          </a:xfrm>
        </p:grpSpPr>
        <p:sp>
          <p:nvSpPr>
            <p:cNvPr id="17" name="Freeform 17"/>
            <p:cNvSpPr/>
            <p:nvPr/>
          </p:nvSpPr>
          <p:spPr>
            <a:xfrm>
              <a:off x="0" y="0"/>
              <a:ext cx="1859581" cy="307761"/>
            </a:xfrm>
            <a:custGeom>
              <a:avLst/>
              <a:gdLst/>
              <a:ahLst/>
              <a:cxnLst/>
              <a:rect l="l" t="t" r="r" b="b"/>
              <a:pathLst>
                <a:path w="1859581" h="307761">
                  <a:moveTo>
                    <a:pt x="0" y="0"/>
                  </a:moveTo>
                  <a:lnTo>
                    <a:pt x="1859581" y="0"/>
                  </a:lnTo>
                  <a:lnTo>
                    <a:pt x="1859581" y="307761"/>
                  </a:lnTo>
                  <a:lnTo>
                    <a:pt x="0" y="307761"/>
                  </a:lnTo>
                  <a:close/>
                </a:path>
              </a:pathLst>
            </a:custGeom>
            <a:solidFill>
              <a:srgbClr val="EA4827">
                <a:alpha val="8627"/>
              </a:srgbClr>
            </a:solidFill>
          </p:spPr>
          <p:txBody>
            <a:bodyPr/>
            <a:lstStyle/>
            <a:p>
              <a:endParaRPr lang="fr-FR"/>
            </a:p>
          </p:txBody>
        </p:sp>
        <p:sp>
          <p:nvSpPr>
            <p:cNvPr id="18" name="TextBox 18"/>
            <p:cNvSpPr txBox="1"/>
            <p:nvPr/>
          </p:nvSpPr>
          <p:spPr>
            <a:xfrm>
              <a:off x="0" y="-57150"/>
              <a:ext cx="1859581" cy="364911"/>
            </a:xfrm>
            <a:prstGeom prst="rect">
              <a:avLst/>
            </a:prstGeom>
          </p:spPr>
          <p:txBody>
            <a:bodyPr lIns="50800" tIns="50800" rIns="50800" bIns="50800" rtlCol="0" anchor="ctr"/>
            <a:lstStyle/>
            <a:p>
              <a:pPr algn="ctr">
                <a:lnSpc>
                  <a:spcPts val="2800"/>
                </a:lnSpc>
              </a:pPr>
              <a:endParaRPr/>
            </a:p>
          </p:txBody>
        </p:sp>
      </p:grpSp>
      <p:grpSp>
        <p:nvGrpSpPr>
          <p:cNvPr id="19" name="Group 19"/>
          <p:cNvGrpSpPr/>
          <p:nvPr/>
        </p:nvGrpSpPr>
        <p:grpSpPr>
          <a:xfrm>
            <a:off x="8927970" y="3913691"/>
            <a:ext cx="133200" cy="802800"/>
            <a:chOff x="0" y="0"/>
            <a:chExt cx="177600" cy="1070400"/>
          </a:xfrm>
        </p:grpSpPr>
        <p:sp>
          <p:nvSpPr>
            <p:cNvPr id="20" name="Freeform 20"/>
            <p:cNvSpPr/>
            <p:nvPr/>
          </p:nvSpPr>
          <p:spPr>
            <a:xfrm>
              <a:off x="0" y="0"/>
              <a:ext cx="177546" cy="1070356"/>
            </a:xfrm>
            <a:custGeom>
              <a:avLst/>
              <a:gdLst/>
              <a:ahLst/>
              <a:cxnLst/>
              <a:rect l="l" t="t" r="r" b="b"/>
              <a:pathLst>
                <a:path w="177546" h="1070356">
                  <a:moveTo>
                    <a:pt x="0" y="88773"/>
                  </a:moveTo>
                  <a:cubicBezTo>
                    <a:pt x="0" y="39751"/>
                    <a:pt x="39751" y="0"/>
                    <a:pt x="88773" y="0"/>
                  </a:cubicBezTo>
                  <a:cubicBezTo>
                    <a:pt x="137795" y="0"/>
                    <a:pt x="177546" y="39751"/>
                    <a:pt x="177546" y="88773"/>
                  </a:cubicBezTo>
                  <a:lnTo>
                    <a:pt x="177546" y="981583"/>
                  </a:lnTo>
                  <a:cubicBezTo>
                    <a:pt x="177546" y="1030605"/>
                    <a:pt x="137795" y="1070356"/>
                    <a:pt x="88773" y="1070356"/>
                  </a:cubicBezTo>
                  <a:cubicBezTo>
                    <a:pt x="39751" y="1070356"/>
                    <a:pt x="0" y="1030605"/>
                    <a:pt x="0" y="981583"/>
                  </a:cubicBezTo>
                  <a:close/>
                </a:path>
              </a:pathLst>
            </a:custGeom>
            <a:solidFill>
              <a:srgbClr val="FE97FF"/>
            </a:solidFill>
          </p:spPr>
          <p:txBody>
            <a:bodyPr/>
            <a:lstStyle/>
            <a:p>
              <a:endParaRPr lang="fr-FR"/>
            </a:p>
          </p:txBody>
        </p:sp>
      </p:grpSp>
      <p:grpSp>
        <p:nvGrpSpPr>
          <p:cNvPr id="21" name="Group 21"/>
          <p:cNvGrpSpPr/>
          <p:nvPr/>
        </p:nvGrpSpPr>
        <p:grpSpPr>
          <a:xfrm>
            <a:off x="-19050" y="0"/>
            <a:ext cx="2671895" cy="421200"/>
            <a:chOff x="0" y="0"/>
            <a:chExt cx="703709" cy="110933"/>
          </a:xfrm>
        </p:grpSpPr>
        <p:sp>
          <p:nvSpPr>
            <p:cNvPr id="22" name="Freeform 22"/>
            <p:cNvSpPr/>
            <p:nvPr/>
          </p:nvSpPr>
          <p:spPr>
            <a:xfrm>
              <a:off x="0" y="0"/>
              <a:ext cx="703709" cy="110933"/>
            </a:xfrm>
            <a:custGeom>
              <a:avLst/>
              <a:gdLst/>
              <a:ahLst/>
              <a:cxnLst/>
              <a:rect l="l" t="t" r="r" b="b"/>
              <a:pathLst>
                <a:path w="703709" h="110933">
                  <a:moveTo>
                    <a:pt x="0" y="0"/>
                  </a:moveTo>
                  <a:lnTo>
                    <a:pt x="703709" y="0"/>
                  </a:lnTo>
                  <a:lnTo>
                    <a:pt x="703709" y="110933"/>
                  </a:lnTo>
                  <a:lnTo>
                    <a:pt x="0" y="110933"/>
                  </a:lnTo>
                  <a:close/>
                </a:path>
              </a:pathLst>
            </a:custGeom>
            <a:solidFill>
              <a:srgbClr val="FFEB9C"/>
            </a:solidFill>
          </p:spPr>
          <p:txBody>
            <a:bodyPr/>
            <a:lstStyle/>
            <a:p>
              <a:endParaRPr lang="fr-FR"/>
            </a:p>
          </p:txBody>
        </p:sp>
        <p:sp>
          <p:nvSpPr>
            <p:cNvPr id="23" name="TextBox 23"/>
            <p:cNvSpPr txBox="1"/>
            <p:nvPr/>
          </p:nvSpPr>
          <p:spPr>
            <a:xfrm>
              <a:off x="0" y="-57150"/>
              <a:ext cx="703709" cy="168083"/>
            </a:xfrm>
            <a:prstGeom prst="rect">
              <a:avLst/>
            </a:prstGeom>
          </p:spPr>
          <p:txBody>
            <a:bodyPr lIns="50800" tIns="50800" rIns="50800" bIns="50800" rtlCol="0" anchor="ctr"/>
            <a:lstStyle/>
            <a:p>
              <a:pPr algn="ctr">
                <a:lnSpc>
                  <a:spcPts val="2800"/>
                </a:lnSpc>
              </a:pPr>
              <a:endParaRPr/>
            </a:p>
          </p:txBody>
        </p:sp>
      </p:grpSp>
      <p:sp>
        <p:nvSpPr>
          <p:cNvPr id="24" name="TextBox 24"/>
          <p:cNvSpPr txBox="1"/>
          <p:nvPr/>
        </p:nvSpPr>
        <p:spPr>
          <a:xfrm>
            <a:off x="310455" y="66455"/>
            <a:ext cx="1607939" cy="250190"/>
          </a:xfrm>
          <a:prstGeom prst="rect">
            <a:avLst/>
          </a:prstGeom>
        </p:spPr>
        <p:txBody>
          <a:bodyPr lIns="0" tIns="0" rIns="0" bIns="0" rtlCol="0" anchor="t">
            <a:spAutoFit/>
          </a:bodyPr>
          <a:lstStyle/>
          <a:p>
            <a:pPr algn="ctr">
              <a:lnSpc>
                <a:spcPts val="1959"/>
              </a:lnSpc>
            </a:pPr>
            <a:r>
              <a:rPr lang="en-US" sz="1399">
                <a:solidFill>
                  <a:srgbClr val="000000"/>
                </a:solidFill>
                <a:latin typeface="Roboto"/>
                <a:ea typeface="Roboto"/>
                <a:cs typeface="Roboto"/>
                <a:sym typeface="Roboto"/>
              </a:rPr>
              <a:t>Analyse exploratoire</a:t>
            </a:r>
          </a:p>
        </p:txBody>
      </p:sp>
      <p:sp>
        <p:nvSpPr>
          <p:cNvPr id="25" name="TextBox 25"/>
          <p:cNvSpPr txBox="1"/>
          <p:nvPr/>
        </p:nvSpPr>
        <p:spPr>
          <a:xfrm>
            <a:off x="17862095" y="9707829"/>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Open Sans"/>
                <a:ea typeface="Open Sans"/>
                <a:cs typeface="Open Sans"/>
                <a:sym typeface="Open Sans"/>
              </a:rPr>
              <a:t>9</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TotalTime>
  <Words>1242</Words>
  <Application>Microsoft Office PowerPoint</Application>
  <PresentationFormat>Personnalisé</PresentationFormat>
  <Paragraphs>196</Paragraphs>
  <Slides>25</Slides>
  <Notes>19</Notes>
  <HiddenSlides>0</HiddenSlides>
  <MMClips>0</MMClips>
  <ScaleCrop>false</ScaleCrop>
  <HeadingPairs>
    <vt:vector size="6" baseType="variant">
      <vt:variant>
        <vt:lpstr>Polices utilisées</vt:lpstr>
      </vt:variant>
      <vt:variant>
        <vt:i4>9</vt:i4>
      </vt:variant>
      <vt:variant>
        <vt:lpstr>Thème</vt:lpstr>
      </vt:variant>
      <vt:variant>
        <vt:i4>1</vt:i4>
      </vt:variant>
      <vt:variant>
        <vt:lpstr>Titres des diapositives</vt:lpstr>
      </vt:variant>
      <vt:variant>
        <vt:i4>25</vt:i4>
      </vt:variant>
    </vt:vector>
  </HeadingPairs>
  <TitlesOfParts>
    <vt:vector size="35" baseType="lpstr">
      <vt:lpstr>Arimo Bold</vt:lpstr>
      <vt:lpstr>Abril Fatface</vt:lpstr>
      <vt:lpstr>Open Sans Bold</vt:lpstr>
      <vt:lpstr>Roboto</vt:lpstr>
      <vt:lpstr>Arial</vt:lpstr>
      <vt:lpstr>Open Sans</vt:lpstr>
      <vt:lpstr>Arimo</vt:lpstr>
      <vt:lpstr>Calibri</vt:lpstr>
      <vt:lpstr>Roboto Bold</vt:lpstr>
      <vt:lpstr>Office Theme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Copie de Machine Learning Infographics by Slidesgo.pptx</dc:title>
  <cp:lastModifiedBy>BIBI Aicha</cp:lastModifiedBy>
  <cp:revision>3</cp:revision>
  <dcterms:created xsi:type="dcterms:W3CDTF">2006-08-16T00:00:00Z</dcterms:created>
  <dcterms:modified xsi:type="dcterms:W3CDTF">2025-03-17T16:16:15Z</dcterms:modified>
  <dc:identifier>DAGh-DNVVIY</dc:identifier>
</cp:coreProperties>
</file>